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6ba543a5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6ba543a5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6ba543a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6ba543a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6ba543a5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6ba543a5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6bc9ba47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6bc9ba47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15ca54d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15ca54d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15ca54d4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15ca54d4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15ca54d4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15ca54d4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15ca54d4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15ca54d4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15ca54d4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15ca54d4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15ca54d4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15ca54d4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17bfef9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17bfef9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15ca54d4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15ca54d4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15ca54d4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15ca54d4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15ca54d4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b15ca54d4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15ca54d4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15ca54d4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15ca54d4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15ca54d4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15ca54d4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15ca54d41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15ca54d4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15ca54d4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15ca54d4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15ca54d4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15ca54d4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15ca54d4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15ca54d4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15ca54d4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b17bfef9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17bfef9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15ca54d4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15ca54d4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6bc9ba47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6bc9ba47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15ca54d4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15ca54d4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15ca54d4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15ca54d4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15ca54d4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15ca54d4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63be43f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63be43f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15ca54d4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15ca54d4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15ca54d4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15ca54d4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15ca54d4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15ca54d4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15ca54d4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15ca54d4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b15ca54d4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b15ca54d4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17bfef9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17bfef9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3cc9df8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3cc9df8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17bfef9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17bfef9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6bc9ba470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6bc9ba470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6bc9ba470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6bc9ba470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6bc9ba470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6bc9ba470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17bfef9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17bfef9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e6ba543a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e6ba543a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6ba543a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6ba543a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6ba543a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6ba543a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6ba543a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6ba543a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6ba543a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6ba543a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Lxh2TdkhWE0"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hyperlink" Target="https://arxiv.org/abs/1508.0657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vBwFAYpAK6VOszciNjGV--YCaxbKqZZE/view" TargetMode="Externa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drive.google.com/file/d/1amp6QlDJap6vFlEoyq_InDSvRwQwTx9v/view" TargetMode="External"/><Relationship Id="rId4" Type="http://schemas.openxmlformats.org/officeDocument/2006/relationships/image" Target="../media/image34.png"/><Relationship Id="rId9" Type="http://schemas.openxmlformats.org/officeDocument/2006/relationships/hyperlink" Target="http://drive.google.com/file/d/1zTdFgqE2Pefg3CC1de5DUwxNafPjdYM8/view" TargetMode="External"/><Relationship Id="rId5" Type="http://schemas.openxmlformats.org/officeDocument/2006/relationships/hyperlink" Target="http://drive.google.com/file/d/1Lhl51YbyaMKQPKCvFXsdabO2fFSpXT5e/view" TargetMode="External"/><Relationship Id="rId6" Type="http://schemas.openxmlformats.org/officeDocument/2006/relationships/hyperlink" Target="http://drive.google.com/file/d/14-kbVyyGeuKYlbey0YdnNOZ5t5xOVyNi/view" TargetMode="External"/><Relationship Id="rId7" Type="http://schemas.openxmlformats.org/officeDocument/2006/relationships/hyperlink" Target="http://drive.google.com/file/d/1dvic1E4m-xwSs-ZWggcJSutq6g_bkJGD/view" TargetMode="External"/><Relationship Id="rId8"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Final Pr</a:t>
            </a:r>
            <a:r>
              <a:rPr lang="zh-TW"/>
              <a:t>oject: </a:t>
            </a:r>
            <a:endParaRPr/>
          </a:p>
          <a:p>
            <a:pPr indent="0" lvl="0" marL="0" rtl="0" algn="ctr">
              <a:spcBef>
                <a:spcPts val="0"/>
              </a:spcBef>
              <a:spcAft>
                <a:spcPts val="0"/>
              </a:spcAft>
              <a:buNone/>
            </a:pPr>
            <a:r>
              <a:rPr lang="zh-TW"/>
              <a:t>Music Generation from Sign Language</a:t>
            </a:r>
            <a:endParaRPr/>
          </a:p>
        </p:txBody>
      </p:sp>
      <p:sp>
        <p:nvSpPr>
          <p:cNvPr id="55" name="Google Shape;55;p13"/>
          <p:cNvSpPr txBox="1"/>
          <p:nvPr>
            <p:ph idx="1" type="subTitle"/>
          </p:nvPr>
        </p:nvSpPr>
        <p:spPr>
          <a:xfrm>
            <a:off x="311700" y="2834125"/>
            <a:ext cx="8520600" cy="2205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zh-TW" sz="1400">
                <a:solidFill>
                  <a:schemeClr val="dk1"/>
                </a:solidFill>
              </a:rPr>
              <a:t>Group 1</a:t>
            </a:r>
            <a:endParaRPr sz="1400">
              <a:solidFill>
                <a:schemeClr val="dk1"/>
              </a:solidFill>
            </a:endParaRPr>
          </a:p>
          <a:p>
            <a:pPr indent="0" lvl="0" marL="0" rtl="0" algn="ctr">
              <a:lnSpc>
                <a:spcPct val="115000"/>
              </a:lnSpc>
              <a:spcBef>
                <a:spcPts val="0"/>
              </a:spcBef>
              <a:spcAft>
                <a:spcPts val="0"/>
              </a:spcAft>
              <a:buNone/>
            </a:pPr>
            <a:r>
              <a:rPr lang="zh-TW" sz="1400">
                <a:solidFill>
                  <a:schemeClr val="dk1"/>
                </a:solidFill>
              </a:rPr>
              <a:t>Teammate:</a:t>
            </a:r>
            <a:endParaRPr sz="1400">
              <a:solidFill>
                <a:schemeClr val="dk1"/>
              </a:solidFill>
            </a:endParaRPr>
          </a:p>
          <a:p>
            <a:pPr indent="0" lvl="0" marL="0" rtl="0" algn="ctr">
              <a:lnSpc>
                <a:spcPct val="115000"/>
              </a:lnSpc>
              <a:spcBef>
                <a:spcPts val="0"/>
              </a:spcBef>
              <a:spcAft>
                <a:spcPts val="0"/>
              </a:spcAft>
              <a:buNone/>
            </a:pPr>
            <a:r>
              <a:rPr lang="zh-TW" sz="1400">
                <a:solidFill>
                  <a:schemeClr val="dk1"/>
                </a:solidFill>
              </a:rPr>
              <a:t>111550203Tymofii Voitekh</a:t>
            </a:r>
            <a:endParaRPr sz="1400">
              <a:solidFill>
                <a:schemeClr val="dk1"/>
              </a:solidFill>
            </a:endParaRPr>
          </a:p>
          <a:p>
            <a:pPr indent="0" lvl="0" marL="0" rtl="0" algn="ctr">
              <a:lnSpc>
                <a:spcPct val="115000"/>
              </a:lnSpc>
              <a:spcBef>
                <a:spcPts val="0"/>
              </a:spcBef>
              <a:spcAft>
                <a:spcPts val="0"/>
              </a:spcAft>
              <a:buNone/>
            </a:pPr>
            <a:r>
              <a:rPr lang="zh-TW" sz="1400">
                <a:solidFill>
                  <a:schemeClr val="dk1"/>
                </a:solidFill>
              </a:rPr>
              <a:t>111514013Kaiwi Wang</a:t>
            </a:r>
            <a:endParaRPr sz="1400">
              <a:solidFill>
                <a:schemeClr val="dk1"/>
              </a:solidFill>
            </a:endParaRPr>
          </a:p>
          <a:p>
            <a:pPr indent="0" lvl="0" marL="0" rtl="0" algn="ctr">
              <a:lnSpc>
                <a:spcPct val="115000"/>
              </a:lnSpc>
              <a:spcBef>
                <a:spcPts val="0"/>
              </a:spcBef>
              <a:spcAft>
                <a:spcPts val="0"/>
              </a:spcAft>
              <a:buNone/>
            </a:pPr>
            <a:r>
              <a:rPr lang="zh-TW" sz="1400">
                <a:solidFill>
                  <a:schemeClr val="dk1"/>
                </a:solidFill>
              </a:rPr>
              <a:t>109612029郭子維</a:t>
            </a:r>
            <a:endParaRPr sz="1400">
              <a:solidFill>
                <a:schemeClr val="dk1"/>
              </a:solidFill>
            </a:endParaRPr>
          </a:p>
          <a:p>
            <a:pPr indent="0" lvl="0" marL="0" rtl="0" algn="ctr">
              <a:lnSpc>
                <a:spcPct val="115000"/>
              </a:lnSpc>
              <a:spcBef>
                <a:spcPts val="0"/>
              </a:spcBef>
              <a:spcAft>
                <a:spcPts val="0"/>
              </a:spcAft>
              <a:buNone/>
            </a:pPr>
            <a:r>
              <a:rPr lang="zh-TW" sz="1400">
                <a:solidFill>
                  <a:schemeClr val="dk1"/>
                </a:solidFill>
              </a:rPr>
              <a:t>109951140蘇子恩</a:t>
            </a:r>
            <a:endParaRPr sz="1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62925" y="216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Results:</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3918450" y="944000"/>
            <a:ext cx="5121699" cy="2493876"/>
          </a:xfrm>
          <a:prstGeom prst="rect">
            <a:avLst/>
          </a:prstGeom>
          <a:noFill/>
          <a:ln>
            <a:noFill/>
          </a:ln>
        </p:spPr>
      </p:pic>
      <p:pic>
        <p:nvPicPr>
          <p:cNvPr id="124" name="Google Shape;124;p22"/>
          <p:cNvPicPr preferRelativeResize="0"/>
          <p:nvPr/>
        </p:nvPicPr>
        <p:blipFill>
          <a:blip r:embed="rId4">
            <a:alphaModFix/>
          </a:blip>
          <a:stretch>
            <a:fillRect/>
          </a:stretch>
        </p:blipFill>
        <p:spPr>
          <a:xfrm>
            <a:off x="62925" y="944012"/>
            <a:ext cx="3792601" cy="325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3">
            <a:alphaModFix/>
          </a:blip>
          <a:srcRect b="14500" l="0" r="0" t="0"/>
          <a:stretch/>
        </p:blipFill>
        <p:spPr>
          <a:xfrm>
            <a:off x="1980700" y="216575"/>
            <a:ext cx="5182600" cy="3912375"/>
          </a:xfrm>
          <a:prstGeom prst="rect">
            <a:avLst/>
          </a:prstGeom>
          <a:noFill/>
          <a:ln>
            <a:noFill/>
          </a:ln>
        </p:spPr>
      </p:pic>
      <p:pic>
        <p:nvPicPr>
          <p:cNvPr id="130" name="Google Shape;130;p23"/>
          <p:cNvPicPr preferRelativeResize="0"/>
          <p:nvPr/>
        </p:nvPicPr>
        <p:blipFill>
          <a:blip r:embed="rId4">
            <a:alphaModFix/>
          </a:blip>
          <a:stretch>
            <a:fillRect/>
          </a:stretch>
        </p:blipFill>
        <p:spPr>
          <a:xfrm>
            <a:off x="1291125" y="4253850"/>
            <a:ext cx="6561751" cy="66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ASL mapping to genre, instruments feeding to musicgen:</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4"/>
          <p:cNvPicPr preferRelativeResize="0"/>
          <p:nvPr/>
        </p:nvPicPr>
        <p:blipFill>
          <a:blip r:embed="rId3">
            <a:alphaModFix/>
          </a:blip>
          <a:stretch>
            <a:fillRect/>
          </a:stretch>
        </p:blipFill>
        <p:spPr>
          <a:xfrm>
            <a:off x="185873" y="1152475"/>
            <a:ext cx="4348150" cy="3678750"/>
          </a:xfrm>
          <a:prstGeom prst="rect">
            <a:avLst/>
          </a:prstGeom>
          <a:noFill/>
          <a:ln>
            <a:noFill/>
          </a:ln>
        </p:spPr>
      </p:pic>
      <p:pic>
        <p:nvPicPr>
          <p:cNvPr id="138" name="Google Shape;138;p24"/>
          <p:cNvPicPr preferRelativeResize="0"/>
          <p:nvPr/>
        </p:nvPicPr>
        <p:blipFill>
          <a:blip r:embed="rId4">
            <a:alphaModFix/>
          </a:blip>
          <a:stretch>
            <a:fillRect/>
          </a:stretch>
        </p:blipFill>
        <p:spPr>
          <a:xfrm>
            <a:off x="4572000" y="2284775"/>
            <a:ext cx="4486650" cy="154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Gesture recognition demo:</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5" title="Mediapipe gesture recognition">
            <a:hlinkClick r:id="rId3"/>
          </p:cNvPr>
          <p:cNvPicPr preferRelativeResize="0"/>
          <p:nvPr/>
        </p:nvPicPr>
        <p:blipFill>
          <a:blip r:embed="rId4">
            <a:alphaModFix/>
          </a:blip>
          <a:stretch>
            <a:fillRect/>
          </a:stretch>
        </p:blipFill>
        <p:spPr>
          <a:xfrm>
            <a:off x="1535200" y="1216125"/>
            <a:ext cx="607360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Paper Reading- “A Neural Algorithm of Artistic Style”</a:t>
            </a:r>
            <a:endParaRPr/>
          </a:p>
        </p:txBody>
      </p:sp>
      <p:sp>
        <p:nvSpPr>
          <p:cNvPr id="151" name="Google Shape;151;p26"/>
          <p:cNvSpPr txBox="1"/>
          <p:nvPr>
            <p:ph idx="1" type="body"/>
          </p:nvPr>
        </p:nvSpPr>
        <p:spPr>
          <a:xfrm>
            <a:off x="311700" y="1152475"/>
            <a:ext cx="4199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To let the music sound like the masterpiece, we have to try something that can take out the Artistic Style out of the masterpiece. We read the paper “A Neural Algorithm of Artistic Style”presents a groundbreaking approach in the field of computer vision and artificial intelligence.</a:t>
            </a:r>
            <a:endParaRPr/>
          </a:p>
        </p:txBody>
      </p:sp>
      <p:pic>
        <p:nvPicPr>
          <p:cNvPr id="152" name="Google Shape;152;p26"/>
          <p:cNvPicPr preferRelativeResize="0"/>
          <p:nvPr/>
        </p:nvPicPr>
        <p:blipFill>
          <a:blip r:embed="rId3">
            <a:alphaModFix/>
          </a:blip>
          <a:stretch>
            <a:fillRect/>
          </a:stretch>
        </p:blipFill>
        <p:spPr>
          <a:xfrm>
            <a:off x="5742650" y="1017725"/>
            <a:ext cx="2907625" cy="3769700"/>
          </a:xfrm>
          <a:prstGeom prst="rect">
            <a:avLst/>
          </a:prstGeom>
          <a:noFill/>
          <a:ln>
            <a:noFill/>
          </a:ln>
        </p:spPr>
      </p:pic>
      <p:sp>
        <p:nvSpPr>
          <p:cNvPr id="153" name="Google Shape;153;p26"/>
          <p:cNvSpPr txBox="1"/>
          <p:nvPr/>
        </p:nvSpPr>
        <p:spPr>
          <a:xfrm>
            <a:off x="311700" y="4048525"/>
            <a:ext cx="616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*The Paper can be find in this address: </a:t>
            </a:r>
            <a:r>
              <a:rPr lang="zh-TW" sz="1800" u="sng">
                <a:solidFill>
                  <a:schemeClr val="hlink"/>
                </a:solidFill>
                <a:hlinkClick r:id="rId4"/>
              </a:rPr>
              <a:t>https://arxiv.org/abs/1508.06576</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Paper Reading- “A Neural Algorithm of Artistic Style”</a:t>
            </a:r>
            <a:endParaRPr/>
          </a:p>
          <a:p>
            <a:pPr indent="0" lvl="0" marL="0" rtl="0" algn="l">
              <a:spcBef>
                <a:spcPts val="0"/>
              </a:spcBef>
              <a:spcAft>
                <a:spcPts val="0"/>
              </a:spcAft>
              <a:buNone/>
            </a:pPr>
            <a:r>
              <a:t/>
            </a:r>
            <a:endParaRPr/>
          </a:p>
        </p:txBody>
      </p:sp>
      <p:sp>
        <p:nvSpPr>
          <p:cNvPr id="159" name="Google Shape;159;p27"/>
          <p:cNvSpPr txBox="1"/>
          <p:nvPr>
            <p:ph idx="1" type="body"/>
          </p:nvPr>
        </p:nvSpPr>
        <p:spPr>
          <a:xfrm>
            <a:off x="311700" y="1152475"/>
            <a:ext cx="417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It introduces a system based on Deep Neural Networks (DNNs), particularly Convolutional Neural Networks (CNNs), that can create artistic images by separating and recombining the content and style of different images. </a:t>
            </a:r>
            <a:endParaRPr/>
          </a:p>
        </p:txBody>
      </p:sp>
      <p:pic>
        <p:nvPicPr>
          <p:cNvPr id="160" name="Google Shape;160;p27"/>
          <p:cNvPicPr preferRelativeResize="0"/>
          <p:nvPr/>
        </p:nvPicPr>
        <p:blipFill>
          <a:blip r:embed="rId3">
            <a:alphaModFix/>
          </a:blip>
          <a:stretch>
            <a:fillRect/>
          </a:stretch>
        </p:blipFill>
        <p:spPr>
          <a:xfrm>
            <a:off x="4484882" y="1152475"/>
            <a:ext cx="4560269" cy="3416401"/>
          </a:xfrm>
          <a:prstGeom prst="rect">
            <a:avLst/>
          </a:prstGeom>
          <a:noFill/>
          <a:ln>
            <a:noFill/>
          </a:ln>
        </p:spPr>
      </p:pic>
      <p:sp>
        <p:nvSpPr>
          <p:cNvPr id="161" name="Google Shape;161;p27"/>
          <p:cNvSpPr txBox="1"/>
          <p:nvPr/>
        </p:nvSpPr>
        <p:spPr>
          <a:xfrm>
            <a:off x="371700" y="3947425"/>
            <a:ext cx="405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*An example use of </a:t>
            </a:r>
            <a:r>
              <a:rPr lang="zh-TW" sz="1800">
                <a:solidFill>
                  <a:schemeClr val="lt2"/>
                </a:solidFill>
              </a:rPr>
              <a:t>DNNs </a:t>
            </a:r>
            <a:r>
              <a:rPr lang="zh-TW" sz="1800">
                <a:solidFill>
                  <a:schemeClr val="lt2"/>
                </a:solidFill>
              </a:rPr>
              <a:t>that show in the paper</a:t>
            </a:r>
            <a:endParaRPr sz="18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Paper Reading- “A Neural Algorithm of Artistic Style”</a:t>
            </a:r>
            <a:endParaRPr/>
          </a:p>
          <a:p>
            <a:pPr indent="0" lvl="0" marL="0" rtl="0" algn="l">
              <a:spcBef>
                <a:spcPts val="0"/>
              </a:spcBef>
              <a:spcAft>
                <a:spcPts val="0"/>
              </a:spcAft>
              <a:buNone/>
            </a:pPr>
            <a:r>
              <a:t/>
            </a:r>
            <a:endParaRPr/>
          </a:p>
        </p:txBody>
      </p:sp>
      <p:sp>
        <p:nvSpPr>
          <p:cNvPr id="167" name="Google Shape;167;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t>This system uses neural representations to understand and manipulate the style and content independently, allowing the generation of new images that blend the style of one image (like a painting) with the content of another (like a photograph).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But this time we are using the Artistic Style to change the melody.</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pic>
        <p:nvPicPr>
          <p:cNvPr id="168" name="Google Shape;168;p28"/>
          <p:cNvPicPr preferRelativeResize="0"/>
          <p:nvPr/>
        </p:nvPicPr>
        <p:blipFill>
          <a:blip r:embed="rId3">
            <a:alphaModFix/>
          </a:blip>
          <a:stretch>
            <a:fillRect/>
          </a:stretch>
        </p:blipFill>
        <p:spPr>
          <a:xfrm>
            <a:off x="5383500" y="971626"/>
            <a:ext cx="3448800" cy="3986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What we find out?</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zh-TW"/>
              <a:t>The central theme of our project is the fusion of machine learning and music processing to explore style transfer across art compositions. The project focuses on transforming MDCT (Modified Discrete Cosine Transform) spectrograms, a time-frequency representation of audio signals.</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zh-TW"/>
              <a:t>MDCT is a transformation method used in audio signal processing. It is a variant of the Discrete Cosine Transform (DCT) and is commonly applied in music and speech compression, as well as in the representation and analysis of audio signals. The main feature of MDCT is to divide the signal into time segments and apply DCT to each of these segments.</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MDCT Spectrogram</a:t>
            </a:r>
            <a:endParaRPr/>
          </a:p>
        </p:txBody>
      </p:sp>
      <p:sp>
        <p:nvSpPr>
          <p:cNvPr id="180" name="Google Shape;180;p30"/>
          <p:cNvSpPr txBox="1"/>
          <p:nvPr>
            <p:ph idx="1" type="body"/>
          </p:nvPr>
        </p:nvSpPr>
        <p:spPr>
          <a:xfrm>
            <a:off x="311700" y="1152475"/>
            <a:ext cx="393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The vertical axis represents frequency, and the horizontal one represents time. The color of the pixels represent the amplitude of the sound. We can convert a period of time into the graph like this, or turn it back. By doing so, we can see a period of music as a picture and do something on it.</a:t>
            </a:r>
            <a:endParaRPr/>
          </a:p>
          <a:p>
            <a:pPr indent="0" lvl="0" marL="0" rtl="0" algn="l">
              <a:spcBef>
                <a:spcPts val="0"/>
              </a:spcBef>
              <a:spcAft>
                <a:spcPts val="1200"/>
              </a:spcAft>
              <a:buNone/>
            </a:pPr>
            <a:r>
              <a:t/>
            </a:r>
            <a:endParaRPr/>
          </a:p>
        </p:txBody>
      </p:sp>
      <p:pic>
        <p:nvPicPr>
          <p:cNvPr id="181" name="Google Shape;181;p30"/>
          <p:cNvPicPr preferRelativeResize="0"/>
          <p:nvPr/>
        </p:nvPicPr>
        <p:blipFill>
          <a:blip r:embed="rId3">
            <a:alphaModFix/>
          </a:blip>
          <a:stretch>
            <a:fillRect/>
          </a:stretch>
        </p:blipFill>
        <p:spPr>
          <a:xfrm>
            <a:off x="4193550" y="719900"/>
            <a:ext cx="4797201" cy="4059875"/>
          </a:xfrm>
          <a:prstGeom prst="rect">
            <a:avLst/>
          </a:prstGeom>
          <a:noFill/>
          <a:ln>
            <a:noFill/>
          </a:ln>
        </p:spPr>
      </p:pic>
      <p:sp>
        <p:nvSpPr>
          <p:cNvPr id="182" name="Google Shape;182;p30"/>
          <p:cNvSpPr txBox="1"/>
          <p:nvPr/>
        </p:nvSpPr>
        <p:spPr>
          <a:xfrm>
            <a:off x="366450" y="4182975"/>
            <a:ext cx="382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*The </a:t>
            </a:r>
            <a:r>
              <a:rPr lang="zh-TW" sz="1800">
                <a:solidFill>
                  <a:schemeClr val="lt2"/>
                </a:solidFill>
              </a:rPr>
              <a:t>MDCT Spectrogram of original music in our program =&gt;</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Style transfer</a:t>
            </a:r>
            <a:endParaRPr/>
          </a:p>
        </p:txBody>
      </p:sp>
      <p:sp>
        <p:nvSpPr>
          <p:cNvPr id="188" name="Google Shape;188;p31"/>
          <p:cNvSpPr txBox="1"/>
          <p:nvPr>
            <p:ph idx="1" type="body"/>
          </p:nvPr>
        </p:nvSpPr>
        <p:spPr>
          <a:xfrm>
            <a:off x="311700" y="1152475"/>
            <a:ext cx="527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We import another picture, keep the red signal in the picture and discard the blue and green signal. Then, we reconstruct the spectrum to make its artstyle close to the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Briefly talk in our code here, we</a:t>
            </a:r>
            <a:r>
              <a:rPr lang="zh-TW"/>
              <a:t> loads the base image (MDCT spectrogram of the input music) and a style reference image fetched from a URL.</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pic>
        <p:nvPicPr>
          <p:cNvPr id="189" name="Google Shape;189;p31"/>
          <p:cNvPicPr preferRelativeResize="0"/>
          <p:nvPr/>
        </p:nvPicPr>
        <p:blipFill>
          <a:blip r:embed="rId3">
            <a:alphaModFix/>
          </a:blip>
          <a:stretch>
            <a:fillRect/>
          </a:stretch>
        </p:blipFill>
        <p:spPr>
          <a:xfrm>
            <a:off x="6022775" y="445026"/>
            <a:ext cx="2809525" cy="457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Preparation: Finding Topic</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Find any topic which is not repeated and is creative</a:t>
            </a:r>
            <a:endParaRPr/>
          </a:p>
          <a:p>
            <a:pPr indent="-342900" lvl="0" marL="457200" rtl="0" algn="l">
              <a:spcBef>
                <a:spcPts val="0"/>
              </a:spcBef>
              <a:spcAft>
                <a:spcPts val="0"/>
              </a:spcAft>
              <a:buSzPts val="1800"/>
              <a:buChar char="●"/>
            </a:pPr>
            <a:r>
              <a:rPr lang="zh-TW"/>
              <a:t>We wanted to do something meaningful and </a:t>
            </a:r>
            <a:r>
              <a:rPr lang="zh-TW"/>
              <a:t>useful, yet manageable</a:t>
            </a:r>
            <a:endParaRPr/>
          </a:p>
          <a:p>
            <a:pPr indent="-342900" lvl="0" marL="457200" rtl="0" algn="l">
              <a:spcBef>
                <a:spcPts val="0"/>
              </a:spcBef>
              <a:spcAft>
                <a:spcPts val="0"/>
              </a:spcAft>
              <a:buSzPts val="1800"/>
              <a:buChar char="●"/>
            </a:pPr>
            <a:r>
              <a:rPr lang="zh-TW"/>
              <a:t>Challenges:</a:t>
            </a:r>
            <a:endParaRPr/>
          </a:p>
          <a:p>
            <a:pPr indent="-342900" lvl="0" marL="914400" rtl="0" algn="l">
              <a:spcBef>
                <a:spcPts val="0"/>
              </a:spcBef>
              <a:spcAft>
                <a:spcPts val="0"/>
              </a:spcAft>
              <a:buSzPts val="1800"/>
              <a:buChar char="-"/>
            </a:pPr>
            <a:r>
              <a:rPr lang="zh-TW"/>
              <a:t>Limited Data</a:t>
            </a:r>
            <a:endParaRPr/>
          </a:p>
          <a:p>
            <a:pPr indent="-342900" lvl="0" marL="914400" rtl="0" algn="l">
              <a:spcBef>
                <a:spcPts val="0"/>
              </a:spcBef>
              <a:spcAft>
                <a:spcPts val="0"/>
              </a:spcAft>
              <a:buSzPts val="1800"/>
              <a:buChar char="-"/>
            </a:pPr>
            <a:r>
              <a:rPr lang="zh-TW"/>
              <a:t>Limited Resources</a:t>
            </a:r>
            <a:endParaRPr/>
          </a:p>
          <a:p>
            <a:pPr indent="-342900" lvl="0" marL="914400" rtl="0" algn="l">
              <a:spcBef>
                <a:spcPts val="0"/>
              </a:spcBef>
              <a:spcAft>
                <a:spcPts val="0"/>
              </a:spcAft>
              <a:buSzPts val="1800"/>
              <a:buChar char="-"/>
            </a:pPr>
            <a:r>
              <a:rPr lang="zh-TW"/>
              <a:t>Huge Training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Convolutional Neural Network (CNN)</a:t>
            </a:r>
            <a:endParaRPr/>
          </a:p>
        </p:txBody>
      </p:sp>
      <p:sp>
        <p:nvSpPr>
          <p:cNvPr id="195" name="Google Shape;195;p32"/>
          <p:cNvSpPr txBox="1"/>
          <p:nvPr>
            <p:ph idx="1" type="body"/>
          </p:nvPr>
        </p:nvSpPr>
        <p:spPr>
          <a:xfrm>
            <a:off x="311700" y="1152475"/>
            <a:ext cx="4260300" cy="389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We use the Convolutional Neural Network to reconstruct the spectrum.</a:t>
            </a:r>
            <a:endParaRPr/>
          </a:p>
          <a:p>
            <a:pPr indent="0" lvl="0" marL="0" rtl="0" algn="l">
              <a:spcBef>
                <a:spcPts val="0"/>
              </a:spcBef>
              <a:spcAft>
                <a:spcPts val="0"/>
              </a:spcAft>
              <a:buNone/>
            </a:pPr>
            <a:r>
              <a:rPr lang="zh-TW"/>
              <a:t>Which include many parts that we will detailed explain in code:</a:t>
            </a:r>
            <a:endParaRPr/>
          </a:p>
          <a:p>
            <a:pPr indent="-342900" lvl="0" marL="457200" rtl="0" algn="l">
              <a:spcBef>
                <a:spcPts val="1200"/>
              </a:spcBef>
              <a:spcAft>
                <a:spcPts val="0"/>
              </a:spcAft>
              <a:buSzPts val="1800"/>
              <a:buAutoNum type="arabicPeriod"/>
            </a:pPr>
            <a:r>
              <a:rPr lang="zh-TW"/>
              <a:t>Loss Components</a:t>
            </a:r>
            <a:endParaRPr/>
          </a:p>
          <a:p>
            <a:pPr indent="-342900" lvl="0" marL="457200" rtl="0" algn="l">
              <a:spcBef>
                <a:spcPts val="0"/>
              </a:spcBef>
              <a:spcAft>
                <a:spcPts val="0"/>
              </a:spcAft>
              <a:buSzPts val="1800"/>
              <a:buAutoNum type="arabicPeriod"/>
            </a:pPr>
            <a:r>
              <a:rPr lang="zh-TW"/>
              <a:t>VGG19 Model</a:t>
            </a:r>
            <a:endParaRPr/>
          </a:p>
          <a:p>
            <a:pPr indent="-342900" lvl="0" marL="457200" rtl="0" algn="l">
              <a:spcBef>
                <a:spcPts val="0"/>
              </a:spcBef>
              <a:spcAft>
                <a:spcPts val="0"/>
              </a:spcAft>
              <a:buSzPts val="1800"/>
              <a:buAutoNum type="arabicPeriod"/>
            </a:pPr>
            <a:r>
              <a:rPr lang="zh-TW"/>
              <a:t>Loss and Gradient Computation</a:t>
            </a:r>
            <a:endParaRPr/>
          </a:p>
          <a:p>
            <a:pPr indent="-342900" lvl="0" marL="457200" rtl="0" algn="l">
              <a:spcBef>
                <a:spcPts val="0"/>
              </a:spcBef>
              <a:spcAft>
                <a:spcPts val="0"/>
              </a:spcAft>
              <a:buSzPts val="1800"/>
              <a:buAutoNum type="arabicPeriod"/>
            </a:pPr>
            <a:r>
              <a:rPr lang="zh-TW"/>
              <a:t>Training Parameters</a:t>
            </a:r>
            <a:endParaRPr/>
          </a:p>
          <a:p>
            <a:pPr indent="-342900" lvl="0" marL="457200" rtl="0" algn="l">
              <a:spcBef>
                <a:spcPts val="0"/>
              </a:spcBef>
              <a:spcAft>
                <a:spcPts val="0"/>
              </a:spcAft>
              <a:buSzPts val="1800"/>
              <a:buAutoNum type="arabicPeriod"/>
            </a:pPr>
            <a:r>
              <a:rPr lang="zh-TW"/>
              <a:t>Iterative Training</a:t>
            </a:r>
            <a:endParaRPr/>
          </a:p>
          <a:p>
            <a:pPr indent="0" lvl="0" marL="0" rtl="0" algn="l">
              <a:spcBef>
                <a:spcPts val="1200"/>
              </a:spcBef>
              <a:spcAft>
                <a:spcPts val="1200"/>
              </a:spcAft>
              <a:buNone/>
            </a:pPr>
            <a:r>
              <a:t/>
            </a:r>
            <a:endParaRPr/>
          </a:p>
        </p:txBody>
      </p:sp>
      <p:pic>
        <p:nvPicPr>
          <p:cNvPr id="196" name="Google Shape;196;p32"/>
          <p:cNvPicPr preferRelativeResize="0"/>
          <p:nvPr/>
        </p:nvPicPr>
        <p:blipFill>
          <a:blip r:embed="rId3">
            <a:alphaModFix/>
          </a:blip>
          <a:stretch>
            <a:fillRect/>
          </a:stretch>
        </p:blipFill>
        <p:spPr>
          <a:xfrm>
            <a:off x="4572000" y="1017725"/>
            <a:ext cx="4473150" cy="3662186"/>
          </a:xfrm>
          <a:prstGeom prst="rect">
            <a:avLst/>
          </a:prstGeom>
          <a:noFill/>
          <a:ln>
            <a:noFill/>
          </a:ln>
        </p:spPr>
      </p:pic>
      <p:sp>
        <p:nvSpPr>
          <p:cNvPr id="197" name="Google Shape;197;p32"/>
          <p:cNvSpPr txBox="1"/>
          <p:nvPr/>
        </p:nvSpPr>
        <p:spPr>
          <a:xfrm>
            <a:off x="311700" y="4311475"/>
            <a:ext cx="410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*The picture is the Spec of our code which the </a:t>
            </a:r>
            <a:r>
              <a:rPr lang="zh-TW" sz="1800">
                <a:solidFill>
                  <a:schemeClr val="lt2"/>
                </a:solidFill>
              </a:rPr>
              <a:t>iteration </a:t>
            </a:r>
            <a:r>
              <a:rPr lang="zh-TW" sz="1800">
                <a:solidFill>
                  <a:schemeClr val="lt2"/>
                </a:solidFill>
              </a:rPr>
              <a:t>from 0~80</a:t>
            </a:r>
            <a:endParaRPr sz="18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33"/>
          <p:cNvSpPr txBox="1"/>
          <p:nvPr/>
        </p:nvSpPr>
        <p:spPr>
          <a:xfrm>
            <a:off x="2607925" y="2125350"/>
            <a:ext cx="4006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600">
                <a:solidFill>
                  <a:schemeClr val="dk1"/>
                </a:solidFill>
              </a:rPr>
              <a:t>Method’s Math</a:t>
            </a:r>
            <a:endParaRPr sz="4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Content Reconstruction:</a:t>
            </a:r>
            <a:endParaRPr/>
          </a:p>
        </p:txBody>
      </p:sp>
      <p:sp>
        <p:nvSpPr>
          <p:cNvPr id="208" name="Google Shape;208;p34"/>
          <p:cNvSpPr txBox="1"/>
          <p:nvPr>
            <p:ph idx="1" type="body"/>
          </p:nvPr>
        </p:nvSpPr>
        <p:spPr>
          <a:xfrm>
            <a:off x="311700" y="1152475"/>
            <a:ext cx="8520600" cy="375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1. Feature Representation:</a:t>
            </a:r>
            <a:endParaRPr/>
          </a:p>
          <a:p>
            <a:pPr indent="0" lvl="0" marL="0" rtl="0" algn="l">
              <a:spcBef>
                <a:spcPts val="1200"/>
              </a:spcBef>
              <a:spcAft>
                <a:spcPts val="0"/>
              </a:spcAft>
              <a:buNone/>
            </a:pPr>
            <a:r>
              <a:rPr lang="zh-TW"/>
              <a:t>For each layer 𝑙 the CNN, the feature representation 𝐹</a:t>
            </a:r>
            <a:r>
              <a:rPr lang="zh-TW"/>
              <a:t>𝑙</a:t>
            </a:r>
            <a:r>
              <a:rPr lang="zh-TW"/>
              <a:t> is a matrix of size 𝑁</a:t>
            </a:r>
            <a:r>
              <a:rPr lang="zh-TW"/>
              <a:t>𝑙</a:t>
            </a:r>
            <a:r>
              <a:rPr lang="zh-TW"/>
              <a:t>× </a:t>
            </a:r>
            <a:r>
              <a:rPr lang="zh-TW"/>
              <a:t>𝑀𝑙</a:t>
            </a:r>
            <a:r>
              <a:rPr lang="zh-TW"/>
              <a:t>, where </a:t>
            </a:r>
            <a:r>
              <a:rPr lang="zh-TW"/>
              <a:t>𝑁𝑙</a:t>
            </a:r>
            <a:r>
              <a:rPr lang="zh-TW"/>
              <a:t> is the number of distinct filters in layer </a:t>
            </a:r>
            <a:r>
              <a:rPr lang="zh-TW"/>
              <a:t>𝑙 </a:t>
            </a:r>
            <a:r>
              <a:rPr lang="zh-TW"/>
              <a:t>and </a:t>
            </a:r>
            <a:r>
              <a:rPr lang="zh-TW"/>
              <a:t>𝑀𝑙 </a:t>
            </a:r>
            <a:r>
              <a:rPr lang="zh-TW"/>
              <a:t>is the height times the width of the feature map.</a:t>
            </a:r>
            <a:endParaRPr/>
          </a:p>
          <a:p>
            <a:pPr indent="0" lvl="0" marL="0" rtl="0" algn="l">
              <a:spcBef>
                <a:spcPts val="1200"/>
              </a:spcBef>
              <a:spcAft>
                <a:spcPts val="0"/>
              </a:spcAft>
              <a:buNone/>
            </a:pPr>
            <a:r>
              <a:rPr lang="zh-TW"/>
              <a:t>2. Content Loss:</a:t>
            </a:r>
            <a:endParaRPr/>
          </a:p>
          <a:p>
            <a:pPr indent="0" lvl="0" marL="0" rtl="0" algn="l">
              <a:spcBef>
                <a:spcPts val="1200"/>
              </a:spcBef>
              <a:spcAft>
                <a:spcPts val="0"/>
              </a:spcAft>
              <a:buNone/>
            </a:pPr>
            <a:r>
              <a:rPr lang="zh-TW"/>
              <a:t>The content loss for a </a:t>
            </a:r>
            <a:r>
              <a:rPr lang="zh-TW"/>
              <a:t>layer 𝑙 is defined as:</a:t>
            </a:r>
            <a:endParaRPr/>
          </a:p>
          <a:p>
            <a:pPr indent="0" lvl="0" marL="0" rtl="0" algn="l">
              <a:spcBef>
                <a:spcPts val="1200"/>
              </a:spcBef>
              <a:spcAft>
                <a:spcPts val="0"/>
              </a:spcAft>
              <a:buNone/>
            </a:pPr>
            <a:r>
              <a:rPr lang="zh-TW"/>
              <a:t> 	is the activation of the i-th filter at position j in layer 𝑙.</a:t>
            </a:r>
            <a:endParaRPr/>
          </a:p>
          <a:p>
            <a:pPr indent="0" lvl="0" marL="0" rtl="0" algn="l">
              <a:spcBef>
                <a:spcPts val="1200"/>
              </a:spcBef>
              <a:spcAft>
                <a:spcPts val="1200"/>
              </a:spcAft>
              <a:buNone/>
            </a:pPr>
            <a:r>
              <a:rPr lang="zh-TW"/>
              <a:t>	is the corresponding activation for the original image </a:t>
            </a:r>
            <a:endParaRPr/>
          </a:p>
        </p:txBody>
      </p:sp>
      <p:pic>
        <p:nvPicPr>
          <p:cNvPr id="209" name="Google Shape;209;p34"/>
          <p:cNvPicPr preferRelativeResize="0"/>
          <p:nvPr/>
        </p:nvPicPr>
        <p:blipFill>
          <a:blip r:embed="rId3">
            <a:alphaModFix/>
          </a:blip>
          <a:stretch>
            <a:fillRect/>
          </a:stretch>
        </p:blipFill>
        <p:spPr>
          <a:xfrm>
            <a:off x="4921800" y="2719925"/>
            <a:ext cx="4008374" cy="875675"/>
          </a:xfrm>
          <a:prstGeom prst="rect">
            <a:avLst/>
          </a:prstGeom>
          <a:noFill/>
          <a:ln>
            <a:noFill/>
          </a:ln>
        </p:spPr>
      </p:pic>
      <p:pic>
        <p:nvPicPr>
          <p:cNvPr id="210" name="Google Shape;210;p34"/>
          <p:cNvPicPr preferRelativeResize="0"/>
          <p:nvPr/>
        </p:nvPicPr>
        <p:blipFill>
          <a:blip r:embed="rId4">
            <a:alphaModFix/>
          </a:blip>
          <a:stretch>
            <a:fillRect/>
          </a:stretch>
        </p:blipFill>
        <p:spPr>
          <a:xfrm>
            <a:off x="505920" y="3711275"/>
            <a:ext cx="290200" cy="361400"/>
          </a:xfrm>
          <a:prstGeom prst="rect">
            <a:avLst/>
          </a:prstGeom>
          <a:noFill/>
          <a:ln>
            <a:noFill/>
          </a:ln>
        </p:spPr>
      </p:pic>
      <p:pic>
        <p:nvPicPr>
          <p:cNvPr id="211" name="Google Shape;211;p34"/>
          <p:cNvPicPr preferRelativeResize="0"/>
          <p:nvPr/>
        </p:nvPicPr>
        <p:blipFill>
          <a:blip r:embed="rId5">
            <a:alphaModFix/>
          </a:blip>
          <a:stretch>
            <a:fillRect/>
          </a:stretch>
        </p:blipFill>
        <p:spPr>
          <a:xfrm>
            <a:off x="505919" y="4179269"/>
            <a:ext cx="290200" cy="388868"/>
          </a:xfrm>
          <a:prstGeom prst="rect">
            <a:avLst/>
          </a:prstGeom>
          <a:noFill/>
          <a:ln>
            <a:noFill/>
          </a:ln>
        </p:spPr>
      </p:pic>
      <p:pic>
        <p:nvPicPr>
          <p:cNvPr id="212" name="Google Shape;212;p34"/>
          <p:cNvPicPr preferRelativeResize="0"/>
          <p:nvPr/>
        </p:nvPicPr>
        <p:blipFill>
          <a:blip r:embed="rId6">
            <a:alphaModFix/>
          </a:blip>
          <a:stretch>
            <a:fillRect/>
          </a:stretch>
        </p:blipFill>
        <p:spPr>
          <a:xfrm>
            <a:off x="6194750" y="4214963"/>
            <a:ext cx="223400" cy="31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Content Reconstruction:</a:t>
            </a:r>
            <a:endParaRPr/>
          </a:p>
        </p:txBody>
      </p:sp>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3. Gradient with Respect to Activation:</a:t>
            </a:r>
            <a:endParaRPr/>
          </a:p>
          <a:p>
            <a:pPr indent="0" lvl="0" marL="0" rtl="0" algn="l">
              <a:lnSpc>
                <a:spcPct val="120000"/>
              </a:lnSpc>
              <a:spcBef>
                <a:spcPts val="1200"/>
              </a:spcBef>
              <a:spcAft>
                <a:spcPts val="0"/>
              </a:spcAft>
              <a:buNone/>
            </a:pPr>
            <a:r>
              <a:rPr lang="zh-TW"/>
              <a:t>The derivative of this loss with respect to the activations in layer </a:t>
            </a:r>
            <a:r>
              <a:rPr lang="zh-TW"/>
              <a:t>𝑙 </a:t>
            </a:r>
            <a:r>
              <a:rPr lang="zh-TW"/>
              <a:t>is:</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zh-TW"/>
              <a:t>This gradient is used for back-propagation during optimization.</a:t>
            </a:r>
            <a:endParaRPr/>
          </a:p>
        </p:txBody>
      </p:sp>
      <p:pic>
        <p:nvPicPr>
          <p:cNvPr id="219" name="Google Shape;219;p35"/>
          <p:cNvPicPr preferRelativeResize="0"/>
          <p:nvPr/>
        </p:nvPicPr>
        <p:blipFill>
          <a:blip r:embed="rId3">
            <a:alphaModFix/>
          </a:blip>
          <a:stretch>
            <a:fillRect/>
          </a:stretch>
        </p:blipFill>
        <p:spPr>
          <a:xfrm>
            <a:off x="1922973" y="2121473"/>
            <a:ext cx="5298051" cy="111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0"/>
              </a:spcAft>
              <a:buNone/>
            </a:pPr>
            <a:r>
              <a:rPr lang="zh-TW"/>
              <a:t>Style Reconstruction:</a:t>
            </a:r>
            <a:endParaRPr/>
          </a:p>
          <a:p>
            <a:pPr indent="0" lvl="0" marL="0" rtl="0" algn="l">
              <a:spcBef>
                <a:spcPts val="400"/>
              </a:spcBef>
              <a:spcAft>
                <a:spcPts val="0"/>
              </a:spcAft>
              <a:buNone/>
            </a:pPr>
            <a:r>
              <a:t/>
            </a:r>
            <a:endParaRPr/>
          </a:p>
        </p:txBody>
      </p:sp>
      <p:sp>
        <p:nvSpPr>
          <p:cNvPr id="225" name="Google Shape;22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AutoNum type="arabicPeriod"/>
            </a:pPr>
            <a:r>
              <a:rPr lang="zh-TW"/>
              <a:t>Gram Matrix:</a:t>
            </a:r>
            <a:endParaRPr/>
          </a:p>
          <a:p>
            <a:pPr indent="0" lvl="0" marL="457200" rtl="0" algn="l">
              <a:spcBef>
                <a:spcPts val="1200"/>
              </a:spcBef>
              <a:spcAft>
                <a:spcPts val="0"/>
              </a:spcAft>
              <a:buNone/>
            </a:pPr>
            <a:r>
              <a:rPr lang="zh-TW"/>
              <a:t>For each layer </a:t>
            </a:r>
            <a:r>
              <a:rPr lang="zh-TW"/>
              <a:t>𝑙</a:t>
            </a:r>
            <a:r>
              <a:rPr lang="zh-TW"/>
              <a:t> the style representation involves computing the Gram matrix G</a:t>
            </a:r>
            <a:r>
              <a:rPr lang="zh-TW"/>
              <a:t>𝑙</a:t>
            </a:r>
            <a:r>
              <a:rPr lang="zh-TW"/>
              <a:t>, given by:</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AutoNum type="arabicPeriod"/>
            </a:pPr>
            <a:r>
              <a:rPr lang="zh-TW"/>
              <a:t>Style loss:</a:t>
            </a:r>
            <a:endParaRPr/>
          </a:p>
          <a:p>
            <a:pPr indent="0" lvl="0" marL="457200" rtl="0" algn="l">
              <a:spcBef>
                <a:spcPts val="1200"/>
              </a:spcBef>
              <a:spcAft>
                <a:spcPts val="0"/>
              </a:spcAft>
              <a:buNone/>
            </a:pPr>
            <a:r>
              <a:rPr lang="zh-TW"/>
              <a:t>T</a:t>
            </a:r>
            <a:r>
              <a:rPr lang="zh-TW"/>
              <a:t>he style loss E</a:t>
            </a:r>
            <a:r>
              <a:rPr lang="zh-TW"/>
              <a:t>𝑙</a:t>
            </a:r>
            <a:r>
              <a:rPr lang="zh-TW"/>
              <a:t>​ for a layer </a:t>
            </a:r>
            <a:r>
              <a:rPr lang="zh-TW"/>
              <a:t>𝑙</a:t>
            </a:r>
            <a:r>
              <a:rPr lang="zh-TW"/>
              <a:t> is defined as: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lang="zh-TW"/>
              <a:t>A</a:t>
            </a:r>
            <a:r>
              <a:rPr lang="zh-TW"/>
              <a:t>𝑙(</a:t>
            </a:r>
            <a:r>
              <a:rPr lang="zh-TW"/>
              <a:t>ij) is the corresponding element of the Gram matrix for the original image</a:t>
            </a:r>
            <a:endParaRPr/>
          </a:p>
        </p:txBody>
      </p:sp>
      <p:pic>
        <p:nvPicPr>
          <p:cNvPr id="226" name="Google Shape;226;p36"/>
          <p:cNvPicPr preferRelativeResize="0"/>
          <p:nvPr/>
        </p:nvPicPr>
        <p:blipFill>
          <a:blip r:embed="rId3">
            <a:alphaModFix/>
          </a:blip>
          <a:stretch>
            <a:fillRect/>
          </a:stretch>
        </p:blipFill>
        <p:spPr>
          <a:xfrm>
            <a:off x="3740220" y="1938495"/>
            <a:ext cx="1663557" cy="572700"/>
          </a:xfrm>
          <a:prstGeom prst="rect">
            <a:avLst/>
          </a:prstGeom>
          <a:noFill/>
          <a:ln>
            <a:noFill/>
          </a:ln>
        </p:spPr>
      </p:pic>
      <p:pic>
        <p:nvPicPr>
          <p:cNvPr id="227" name="Google Shape;227;p36"/>
          <p:cNvPicPr preferRelativeResize="0"/>
          <p:nvPr/>
        </p:nvPicPr>
        <p:blipFill>
          <a:blip r:embed="rId4">
            <a:alphaModFix/>
          </a:blip>
          <a:stretch>
            <a:fillRect/>
          </a:stretch>
        </p:blipFill>
        <p:spPr>
          <a:xfrm>
            <a:off x="2915702" y="3354800"/>
            <a:ext cx="3312600" cy="736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400"/>
              </a:spcAft>
              <a:buNone/>
            </a:pPr>
            <a:r>
              <a:rPr lang="zh-TW"/>
              <a:t>Style Reconstruction:</a:t>
            </a:r>
            <a:endParaRPr/>
          </a:p>
        </p:txBody>
      </p:sp>
      <p:sp>
        <p:nvSpPr>
          <p:cNvPr id="233" name="Google Shape;23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3. Total Style Loss:</a:t>
            </a:r>
            <a:endParaRPr/>
          </a:p>
          <a:p>
            <a:pPr indent="0" lvl="0" marL="0" rtl="0" algn="l">
              <a:spcBef>
                <a:spcPts val="1200"/>
              </a:spcBef>
              <a:spcAft>
                <a:spcPts val="0"/>
              </a:spcAft>
              <a:buNone/>
            </a:pPr>
            <a:r>
              <a:rPr lang="zh-TW"/>
              <a:t>The total style loss		    is a weighted sum of individual layer contributions: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The weights 𝔀</a:t>
            </a:r>
            <a:r>
              <a:rPr lang="zh-TW"/>
              <a:t>𝑙 </a:t>
            </a:r>
            <a:r>
              <a:rPr lang="zh-TW"/>
              <a:t>represent the contribution of each layer to the total loss.</a:t>
            </a:r>
            <a:endParaRPr/>
          </a:p>
        </p:txBody>
      </p:sp>
      <p:pic>
        <p:nvPicPr>
          <p:cNvPr id="234" name="Google Shape;234;p37"/>
          <p:cNvPicPr preferRelativeResize="0"/>
          <p:nvPr/>
        </p:nvPicPr>
        <p:blipFill>
          <a:blip r:embed="rId3">
            <a:alphaModFix/>
          </a:blip>
          <a:stretch>
            <a:fillRect/>
          </a:stretch>
        </p:blipFill>
        <p:spPr>
          <a:xfrm>
            <a:off x="2894749" y="2306974"/>
            <a:ext cx="3354500" cy="1107400"/>
          </a:xfrm>
          <a:prstGeom prst="rect">
            <a:avLst/>
          </a:prstGeom>
          <a:noFill/>
          <a:ln>
            <a:noFill/>
          </a:ln>
        </p:spPr>
      </p:pic>
      <p:pic>
        <p:nvPicPr>
          <p:cNvPr id="235" name="Google Shape;235;p37"/>
          <p:cNvPicPr preferRelativeResize="0"/>
          <p:nvPr/>
        </p:nvPicPr>
        <p:blipFill>
          <a:blip r:embed="rId4">
            <a:alphaModFix/>
          </a:blip>
          <a:stretch>
            <a:fillRect/>
          </a:stretch>
        </p:blipFill>
        <p:spPr>
          <a:xfrm>
            <a:off x="2368794" y="1695181"/>
            <a:ext cx="980125" cy="33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400"/>
              </a:spcAft>
              <a:buNone/>
            </a:pPr>
            <a:r>
              <a:rPr lang="zh-TW"/>
              <a:t>Joint Content-Style Reconstruction:</a:t>
            </a:r>
            <a:endParaRPr/>
          </a:p>
        </p:txBody>
      </p:sp>
      <p:sp>
        <p:nvSpPr>
          <p:cNvPr id="241" name="Google Shape;24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TW"/>
              <a:t>Total Loss:</a:t>
            </a:r>
            <a:endParaRPr/>
          </a:p>
          <a:p>
            <a:pPr indent="0" lvl="0" marL="457200" rtl="0" algn="l">
              <a:spcBef>
                <a:spcPts val="1200"/>
              </a:spcBef>
              <a:spcAft>
                <a:spcPts val="0"/>
              </a:spcAft>
              <a:buNone/>
            </a:pPr>
            <a:r>
              <a:rPr lang="zh-TW"/>
              <a:t>The total loss for joint content-style reconstruction is defined as: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rPr lang="zh-TW"/>
              <a:t>𝛂 and 𝛃 are weighting factors for content and style reconstruction</a:t>
            </a:r>
            <a:endParaRPr/>
          </a:p>
          <a:p>
            <a:pPr indent="-342900" lvl="0" marL="457200" rtl="0" algn="l">
              <a:spcBef>
                <a:spcPts val="1200"/>
              </a:spcBef>
              <a:spcAft>
                <a:spcPts val="0"/>
              </a:spcAft>
              <a:buSzPts val="1800"/>
              <a:buAutoNum type="arabicPeriod"/>
            </a:pPr>
            <a:r>
              <a:rPr lang="zh-TW"/>
              <a:t>Optimization:</a:t>
            </a:r>
            <a:endParaRPr/>
          </a:p>
          <a:p>
            <a:pPr indent="-304800" lvl="0" marL="457200" rtl="0" algn="l">
              <a:lnSpc>
                <a:spcPct val="120000"/>
              </a:lnSpc>
              <a:spcBef>
                <a:spcPts val="0"/>
              </a:spcBef>
              <a:spcAft>
                <a:spcPts val="0"/>
              </a:spcAft>
              <a:buClr>
                <a:srgbClr val="000000"/>
              </a:buClr>
              <a:buSzPts val="1200"/>
              <a:buAutoNum type="arabicPeriod"/>
            </a:pPr>
            <a:r>
              <a:rPr lang="zh-TW"/>
              <a:t>The optimization involves minimizing this total loss using gradient descent to generate an image that combines content and style.</a:t>
            </a:r>
            <a:endParaRPr sz="1200">
              <a:solidFill>
                <a:srgbClr val="000000"/>
              </a:solidFill>
            </a:endParaRPr>
          </a:p>
        </p:txBody>
      </p:sp>
      <p:pic>
        <p:nvPicPr>
          <p:cNvPr id="242" name="Google Shape;242;p38"/>
          <p:cNvPicPr preferRelativeResize="0"/>
          <p:nvPr/>
        </p:nvPicPr>
        <p:blipFill>
          <a:blip r:embed="rId3">
            <a:alphaModFix/>
          </a:blip>
          <a:stretch>
            <a:fillRect/>
          </a:stretch>
        </p:blipFill>
        <p:spPr>
          <a:xfrm>
            <a:off x="1658847" y="2071325"/>
            <a:ext cx="5826301" cy="500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nvSpPr>
        <p:spPr>
          <a:xfrm>
            <a:off x="2174925" y="2063850"/>
            <a:ext cx="5177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700">
                <a:solidFill>
                  <a:schemeClr val="dk1"/>
                </a:solidFill>
                <a:highlight>
                  <a:schemeClr val="lt1"/>
                </a:highlight>
              </a:rPr>
              <a:t>Generate_music_from</a:t>
            </a:r>
            <a:endParaRPr b="1" sz="2700">
              <a:solidFill>
                <a:schemeClr val="dk1"/>
              </a:solidFill>
              <a:highlight>
                <a:schemeClr val="lt1"/>
              </a:highlight>
            </a:endParaRPr>
          </a:p>
          <a:p>
            <a:pPr indent="0" lvl="0" marL="0" rtl="0" algn="l">
              <a:spcBef>
                <a:spcPts val="0"/>
              </a:spcBef>
              <a:spcAft>
                <a:spcPts val="0"/>
              </a:spcAft>
              <a:buNone/>
            </a:pPr>
            <a:r>
              <a:rPr b="1" lang="zh-TW" sz="2700">
                <a:solidFill>
                  <a:schemeClr val="dk1"/>
                </a:solidFill>
                <a:highlight>
                  <a:schemeClr val="lt1"/>
                </a:highlight>
              </a:rPr>
              <a:t>MusicGen_kagglemodels</a:t>
            </a:r>
            <a:endParaRPr b="1" sz="4600">
              <a:solidFill>
                <a:schemeClr val="dk1"/>
              </a:solidFill>
              <a:highlight>
                <a:schemeClr val="lt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0"/>
          <p:cNvPicPr preferRelativeResize="0"/>
          <p:nvPr/>
        </p:nvPicPr>
        <p:blipFill>
          <a:blip r:embed="rId3">
            <a:alphaModFix/>
          </a:blip>
          <a:stretch>
            <a:fillRect/>
          </a:stretch>
        </p:blipFill>
        <p:spPr>
          <a:xfrm>
            <a:off x="152400" y="836475"/>
            <a:ext cx="8839200" cy="29315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idx="1" type="body"/>
          </p:nvPr>
        </p:nvSpPr>
        <p:spPr>
          <a:xfrm>
            <a:off x="209275" y="2256850"/>
            <a:ext cx="8772600" cy="247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zh-TW"/>
              <a:t>The second line loads a pre-trained MusicGen model using the get_pretrained method.</a:t>
            </a:r>
            <a:endParaRPr/>
          </a:p>
          <a:p>
            <a:pPr indent="0" lvl="0" marL="0" rtl="0" algn="l">
              <a:spcBef>
                <a:spcPts val="1200"/>
              </a:spcBef>
              <a:spcAft>
                <a:spcPts val="0"/>
              </a:spcAft>
              <a:buNone/>
            </a:pPr>
            <a:r>
              <a:rPr lang="zh-TW"/>
              <a:t>The third line</a:t>
            </a:r>
            <a:r>
              <a:rPr lang="zh-TW"/>
              <a:t> sets the duration of the generated audio to 8 seconds using the set_generation_params method of the MusicGen model.</a:t>
            </a:r>
            <a:endParaRPr/>
          </a:p>
          <a:p>
            <a:pPr indent="0" lvl="0" marL="0" rtl="0" algn="l">
              <a:spcBef>
                <a:spcPts val="1200"/>
              </a:spcBef>
              <a:spcAft>
                <a:spcPts val="1200"/>
              </a:spcAft>
              <a:buNone/>
            </a:pPr>
            <a:r>
              <a:t/>
            </a:r>
            <a:endParaRPr/>
          </a:p>
        </p:txBody>
      </p:sp>
      <p:pic>
        <p:nvPicPr>
          <p:cNvPr id="258" name="Google Shape;258;p41"/>
          <p:cNvPicPr preferRelativeResize="0"/>
          <p:nvPr/>
        </p:nvPicPr>
        <p:blipFill>
          <a:blip r:embed="rId3">
            <a:alphaModFix/>
          </a:blip>
          <a:stretch>
            <a:fillRect/>
          </a:stretch>
        </p:blipFill>
        <p:spPr>
          <a:xfrm>
            <a:off x="209275" y="750300"/>
            <a:ext cx="8336975" cy="124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Preparation: Developing an Idea</a:t>
            </a:r>
            <a:endParaRPr/>
          </a:p>
        </p:txBody>
      </p:sp>
      <p:sp>
        <p:nvSpPr>
          <p:cNvPr id="67" name="Google Shape;67;p1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After thorough exploration, we decided to stick with something related to gesture recognition and interpretation.</a:t>
            </a:r>
            <a:endParaRPr/>
          </a:p>
          <a:p>
            <a:pPr indent="-342900" lvl="0" marL="457200" rtl="0" algn="l">
              <a:spcBef>
                <a:spcPts val="0"/>
              </a:spcBef>
              <a:spcAft>
                <a:spcPts val="0"/>
              </a:spcAft>
              <a:buSzPts val="1800"/>
              <a:buChar char="●"/>
            </a:pPr>
            <a:r>
              <a:rPr lang="zh-TW"/>
              <a:t>Our initial idea did not change much, other than being extended to the entire sign language alphabet, rather than only a very limited number of gestures.</a:t>
            </a:r>
            <a:endParaRPr/>
          </a:p>
          <a:p>
            <a:pPr indent="-342900" lvl="0" marL="457200" rtl="0" algn="l">
              <a:spcBef>
                <a:spcPts val="0"/>
              </a:spcBef>
              <a:spcAft>
                <a:spcPts val="0"/>
              </a:spcAft>
              <a:buSzPts val="1800"/>
              <a:buChar char="●"/>
            </a:pPr>
            <a:r>
              <a:rPr lang="zh-TW"/>
              <a:t>With our final approach we were able to capture more emotions and generate more suitable musical patterns</a:t>
            </a:r>
            <a:endParaRPr/>
          </a:p>
        </p:txBody>
      </p:sp>
      <p:pic>
        <p:nvPicPr>
          <p:cNvPr id="68" name="Google Shape;68;p15"/>
          <p:cNvPicPr preferRelativeResize="0"/>
          <p:nvPr/>
        </p:nvPicPr>
        <p:blipFill>
          <a:blip r:embed="rId3">
            <a:alphaModFix/>
          </a:blip>
          <a:stretch>
            <a:fillRect/>
          </a:stretch>
        </p:blipFill>
        <p:spPr>
          <a:xfrm>
            <a:off x="5448300" y="3072450"/>
            <a:ext cx="2732225" cy="2050800"/>
          </a:xfrm>
          <a:prstGeom prst="rect">
            <a:avLst/>
          </a:prstGeom>
          <a:noFill/>
          <a:ln>
            <a:noFill/>
          </a:ln>
        </p:spPr>
      </p:pic>
      <p:pic>
        <p:nvPicPr>
          <p:cNvPr id="69" name="Google Shape;69;p15"/>
          <p:cNvPicPr preferRelativeResize="0"/>
          <p:nvPr/>
        </p:nvPicPr>
        <p:blipFill>
          <a:blip r:embed="rId4">
            <a:alphaModFix/>
          </a:blip>
          <a:stretch>
            <a:fillRect/>
          </a:stretch>
        </p:blipFill>
        <p:spPr>
          <a:xfrm>
            <a:off x="537825" y="3072443"/>
            <a:ext cx="3908238" cy="2050800"/>
          </a:xfrm>
          <a:prstGeom prst="rect">
            <a:avLst/>
          </a:prstGeom>
          <a:noFill/>
          <a:ln>
            <a:noFill/>
          </a:ln>
        </p:spPr>
      </p:pic>
      <p:sp>
        <p:nvSpPr>
          <p:cNvPr id="70" name="Google Shape;70;p15"/>
          <p:cNvSpPr/>
          <p:nvPr/>
        </p:nvSpPr>
        <p:spPr>
          <a:xfrm>
            <a:off x="4552625" y="3738975"/>
            <a:ext cx="804000" cy="62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266550" y="1463825"/>
            <a:ext cx="696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This line generates music based on the descriptions in output_list</a:t>
            </a:r>
            <a:endParaRPr>
              <a:solidFill>
                <a:schemeClr val="lt2"/>
              </a:solidFill>
            </a:endParaRPr>
          </a:p>
        </p:txBody>
      </p:sp>
      <p:sp>
        <p:nvSpPr>
          <p:cNvPr id="264" name="Google Shape;264;p42"/>
          <p:cNvSpPr txBox="1"/>
          <p:nvPr/>
        </p:nvSpPr>
        <p:spPr>
          <a:xfrm>
            <a:off x="380691" y="3498025"/>
            <a:ext cx="67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This loop iterates over each generated audio sample in wav and saves it to a file</a:t>
            </a:r>
            <a:endParaRPr sz="2100">
              <a:solidFill>
                <a:schemeClr val="lt2"/>
              </a:solidFill>
            </a:endParaRPr>
          </a:p>
        </p:txBody>
      </p:sp>
      <p:pic>
        <p:nvPicPr>
          <p:cNvPr id="265" name="Google Shape;265;p42"/>
          <p:cNvPicPr preferRelativeResize="0"/>
          <p:nvPr/>
        </p:nvPicPr>
        <p:blipFill>
          <a:blip r:embed="rId3">
            <a:alphaModFix/>
          </a:blip>
          <a:stretch>
            <a:fillRect/>
          </a:stretch>
        </p:blipFill>
        <p:spPr>
          <a:xfrm>
            <a:off x="266550" y="836450"/>
            <a:ext cx="5286745" cy="714425"/>
          </a:xfrm>
          <a:prstGeom prst="rect">
            <a:avLst/>
          </a:prstGeom>
          <a:noFill/>
          <a:ln>
            <a:noFill/>
          </a:ln>
        </p:spPr>
      </p:pic>
      <p:pic>
        <p:nvPicPr>
          <p:cNvPr id="266" name="Google Shape;266;p42"/>
          <p:cNvPicPr preferRelativeResize="0"/>
          <p:nvPr/>
        </p:nvPicPr>
        <p:blipFill>
          <a:blip r:embed="rId4">
            <a:alphaModFix/>
          </a:blip>
          <a:stretch>
            <a:fillRect/>
          </a:stretch>
        </p:blipFill>
        <p:spPr>
          <a:xfrm>
            <a:off x="266550" y="2571750"/>
            <a:ext cx="8839197" cy="7655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2605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Combine</a:t>
            </a:r>
            <a:r>
              <a:rPr lang="zh-TW"/>
              <a:t> hand gesture recognition and music generation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272" name="Google Shape;272;p43" title="FinalProject_video.mp4">
            <a:hlinkClick r:id="rId3"/>
          </p:cNvPr>
          <p:cNvPicPr preferRelativeResize="0"/>
          <p:nvPr/>
        </p:nvPicPr>
        <p:blipFill>
          <a:blip r:embed="rId4">
            <a:alphaModFix/>
          </a:blip>
          <a:stretch>
            <a:fillRect/>
          </a:stretch>
        </p:blipFill>
        <p:spPr>
          <a:xfrm>
            <a:off x="1812550" y="1017725"/>
            <a:ext cx="4964200" cy="372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Image preprocessing / deprocessing utilities</a:t>
            </a:r>
            <a:endParaRPr/>
          </a:p>
          <a:p>
            <a:pPr indent="0" lvl="0" marL="0" rtl="0" algn="l">
              <a:spcBef>
                <a:spcPts val="0"/>
              </a:spcBef>
              <a:spcAft>
                <a:spcPts val="0"/>
              </a:spcAft>
              <a:buNone/>
            </a:pPr>
            <a:r>
              <a:t/>
            </a:r>
            <a:endParaRPr/>
          </a:p>
        </p:txBody>
      </p:sp>
      <p:sp>
        <p:nvSpPr>
          <p:cNvPr id="278" name="Google Shape;278;p4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t>1. preprocess_image Function:</a:t>
            </a:r>
            <a:endParaRPr/>
          </a:p>
          <a:p>
            <a:pPr indent="0" lvl="0" marL="0" rtl="0" algn="l">
              <a:spcBef>
                <a:spcPts val="0"/>
              </a:spcBef>
              <a:spcAft>
                <a:spcPts val="0"/>
              </a:spcAft>
              <a:buNone/>
            </a:pPr>
            <a:r>
              <a:rPr lang="zh-TW"/>
              <a:t>   To preprocess image arrays into suitable tensor formats.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2. deprocess_image Function:</a:t>
            </a:r>
            <a:endParaRPr/>
          </a:p>
          <a:p>
            <a:pPr indent="0" lvl="0" marL="0" rtl="0" algn="l">
              <a:spcBef>
                <a:spcPts val="0"/>
              </a:spcBef>
              <a:spcAft>
                <a:spcPts val="0"/>
              </a:spcAft>
              <a:buNone/>
            </a:pPr>
            <a:r>
              <a:rPr lang="zh-TW"/>
              <a:t>   To convert tensors back into valid image formats.</a:t>
            </a:r>
            <a:endParaRPr/>
          </a:p>
          <a:p>
            <a:pPr indent="0" lvl="0" marL="0" rtl="0" algn="l">
              <a:spcBef>
                <a:spcPts val="0"/>
              </a:spcBef>
              <a:spcAft>
                <a:spcPts val="0"/>
              </a:spcAft>
              <a:buNone/>
            </a:pPr>
            <a:r>
              <a:rPr lang="zh-TW"/>
              <a:t>   </a:t>
            </a:r>
            <a:endParaRPr/>
          </a:p>
          <a:p>
            <a:pPr indent="0" lvl="0" marL="0" rtl="0" algn="l">
              <a:spcBef>
                <a:spcPts val="0"/>
              </a:spcBef>
              <a:spcAft>
                <a:spcPts val="0"/>
              </a:spcAft>
              <a:buNone/>
            </a:pPr>
            <a:r>
              <a:rPr lang="zh-TW"/>
              <a:t>3. show_MDCTspecs Function:</a:t>
            </a:r>
            <a:endParaRPr/>
          </a:p>
          <a:p>
            <a:pPr indent="0" lvl="0" marL="0" rtl="0" algn="l">
              <a:spcBef>
                <a:spcPts val="0"/>
              </a:spcBef>
              <a:spcAft>
                <a:spcPts val="0"/>
              </a:spcAft>
              <a:buNone/>
            </a:pPr>
            <a:r>
              <a:rPr lang="zh-TW"/>
              <a:t>   To display the spectrogram of Modified Discrete Cosine Transform (MDCT).</a:t>
            </a:r>
            <a:endParaRPr/>
          </a:p>
        </p:txBody>
      </p:sp>
      <p:pic>
        <p:nvPicPr>
          <p:cNvPr id="279" name="Google Shape;279;p44"/>
          <p:cNvPicPr preferRelativeResize="0"/>
          <p:nvPr/>
        </p:nvPicPr>
        <p:blipFill>
          <a:blip r:embed="rId3">
            <a:alphaModFix/>
          </a:blip>
          <a:stretch>
            <a:fillRect/>
          </a:stretch>
        </p:blipFill>
        <p:spPr>
          <a:xfrm>
            <a:off x="4989400" y="1017713"/>
            <a:ext cx="3842911" cy="3820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Style transfer loss utilities</a:t>
            </a:r>
            <a:endParaRPr/>
          </a:p>
        </p:txBody>
      </p:sp>
      <p:sp>
        <p:nvSpPr>
          <p:cNvPr id="285" name="Google Shape;285;p4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zh-TW"/>
              <a:t>These functions are part of a neural style transfer algorithm:</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zh-TW"/>
              <a:t>1. gram_matrix Function:</a:t>
            </a:r>
            <a:endParaRPr/>
          </a:p>
          <a:p>
            <a:pPr indent="0" lvl="0" marL="0" marR="0" rtl="0" algn="l">
              <a:lnSpc>
                <a:spcPct val="115000"/>
              </a:lnSpc>
              <a:spcBef>
                <a:spcPts val="0"/>
              </a:spcBef>
              <a:spcAft>
                <a:spcPts val="0"/>
              </a:spcAft>
              <a:buNone/>
            </a:pPr>
            <a:r>
              <a:rPr lang="zh-TW"/>
              <a:t>To compute the Gram matrix of a tensor.</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zh-TW"/>
              <a:t>2. style_loss Function:</a:t>
            </a:r>
            <a:endParaRPr/>
          </a:p>
          <a:p>
            <a:pPr indent="0" lvl="0" marL="0" marR="0" rtl="0" algn="l">
              <a:lnSpc>
                <a:spcPct val="115000"/>
              </a:lnSpc>
              <a:spcBef>
                <a:spcPts val="0"/>
              </a:spcBef>
              <a:spcAft>
                <a:spcPts val="0"/>
              </a:spcAft>
              <a:buNone/>
            </a:pPr>
            <a:r>
              <a:rPr lang="zh-TW"/>
              <a:t>To calculate the style loss.</a:t>
            </a:r>
            <a:endParaRPr/>
          </a:p>
        </p:txBody>
      </p:sp>
      <p:pic>
        <p:nvPicPr>
          <p:cNvPr id="286" name="Google Shape;286;p45"/>
          <p:cNvPicPr preferRelativeResize="0"/>
          <p:nvPr/>
        </p:nvPicPr>
        <p:blipFill>
          <a:blip r:embed="rId3">
            <a:alphaModFix/>
          </a:blip>
          <a:stretch>
            <a:fillRect/>
          </a:stretch>
        </p:blipFill>
        <p:spPr>
          <a:xfrm>
            <a:off x="4572000" y="1582538"/>
            <a:ext cx="4267201" cy="25562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zh-TW"/>
              <a:t>Style transfer loss utilities</a:t>
            </a:r>
            <a:endParaRPr/>
          </a:p>
        </p:txBody>
      </p:sp>
      <p:sp>
        <p:nvSpPr>
          <p:cNvPr id="292" name="Google Shape;292;p4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zh-TW"/>
              <a:t>3. </a:t>
            </a:r>
            <a:r>
              <a:rPr lang="zh-TW"/>
              <a:t>content_loss Function:</a:t>
            </a:r>
            <a:endParaRPr/>
          </a:p>
          <a:p>
            <a:pPr indent="0" lvl="0" marL="0" marR="0" rtl="0" algn="l">
              <a:lnSpc>
                <a:spcPct val="115000"/>
              </a:lnSpc>
              <a:spcBef>
                <a:spcPts val="0"/>
              </a:spcBef>
              <a:spcAft>
                <a:spcPts val="0"/>
              </a:spcAft>
              <a:buNone/>
            </a:pPr>
            <a:r>
              <a:rPr lang="zh-TW"/>
              <a:t>To compute the content loss.</a:t>
            </a:r>
            <a:endParaRPr/>
          </a:p>
          <a:p>
            <a:pPr indent="0" lvl="0" marL="0" marR="0" rtl="0" algn="l">
              <a:lnSpc>
                <a:spcPct val="115000"/>
              </a:lnSpc>
              <a:spcBef>
                <a:spcPts val="0"/>
              </a:spcBef>
              <a:spcAft>
                <a:spcPts val="0"/>
              </a:spcAft>
              <a:buNone/>
            </a:pPr>
            <a:r>
              <a:rPr lang="zh-TW"/>
              <a:t>   </a:t>
            </a:r>
            <a:endParaRPr/>
          </a:p>
          <a:p>
            <a:pPr indent="0" lvl="0" marL="0" marR="0" rtl="0" algn="l">
              <a:lnSpc>
                <a:spcPct val="115000"/>
              </a:lnSpc>
              <a:spcBef>
                <a:spcPts val="0"/>
              </a:spcBef>
              <a:spcAft>
                <a:spcPts val="0"/>
              </a:spcAft>
              <a:buNone/>
            </a:pPr>
            <a:r>
              <a:rPr lang="zh-TW"/>
              <a:t>4. </a:t>
            </a:r>
            <a:r>
              <a:rPr lang="zh-TW"/>
              <a:t>total_variation_loss Function:</a:t>
            </a:r>
            <a:endParaRPr/>
          </a:p>
          <a:p>
            <a:pPr indent="0" lvl="0" marL="0" marR="0" rtl="0" algn="l">
              <a:lnSpc>
                <a:spcPct val="115000"/>
              </a:lnSpc>
              <a:spcBef>
                <a:spcPts val="0"/>
              </a:spcBef>
              <a:spcAft>
                <a:spcPts val="0"/>
              </a:spcAft>
              <a:buNone/>
            </a:pPr>
            <a:r>
              <a:rPr lang="zh-TW"/>
              <a:t>To encourage spatial smoothness in the generated image.</a:t>
            </a:r>
            <a:endParaRPr/>
          </a:p>
          <a:p>
            <a:pPr indent="0" lvl="0" marL="0" marR="0" rtl="0" algn="l">
              <a:lnSpc>
                <a:spcPct val="115000"/>
              </a:lnSpc>
              <a:spcBef>
                <a:spcPts val="0"/>
              </a:spcBef>
              <a:spcAft>
                <a:spcPts val="0"/>
              </a:spcAft>
              <a:buNone/>
            </a:pPr>
            <a:r>
              <a:t/>
            </a:r>
            <a:endParaRPr/>
          </a:p>
        </p:txBody>
      </p:sp>
      <p:pic>
        <p:nvPicPr>
          <p:cNvPr id="293" name="Google Shape;293;p46"/>
          <p:cNvPicPr preferRelativeResize="0"/>
          <p:nvPr/>
        </p:nvPicPr>
        <p:blipFill>
          <a:blip r:embed="rId3">
            <a:alphaModFix/>
          </a:blip>
          <a:stretch>
            <a:fillRect/>
          </a:stretch>
        </p:blipFill>
        <p:spPr>
          <a:xfrm>
            <a:off x="4550574" y="1437260"/>
            <a:ext cx="4572000" cy="1404365"/>
          </a:xfrm>
          <a:prstGeom prst="rect">
            <a:avLst/>
          </a:prstGeom>
          <a:noFill/>
          <a:ln>
            <a:noFill/>
          </a:ln>
        </p:spPr>
      </p:pic>
      <p:pic>
        <p:nvPicPr>
          <p:cNvPr id="294" name="Google Shape;294;p46"/>
          <p:cNvPicPr preferRelativeResize="0"/>
          <p:nvPr/>
        </p:nvPicPr>
        <p:blipFill>
          <a:blip r:embed="rId4">
            <a:alphaModFix/>
          </a:blip>
          <a:stretch>
            <a:fillRect/>
          </a:stretch>
        </p:blipFill>
        <p:spPr>
          <a:xfrm>
            <a:off x="4571994" y="2841613"/>
            <a:ext cx="4529151" cy="12101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4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800"/>
              <a:t>This compute_loss function is integral to the neural style transfer process. It calculates the total loss, which is a combination of content loss, style loss, and total variation loss:</a:t>
            </a:r>
            <a:endParaRPr sz="1800"/>
          </a:p>
          <a:p>
            <a:pPr indent="0" lvl="0" marL="0" rtl="0" algn="l">
              <a:spcBef>
                <a:spcPts val="1200"/>
              </a:spcBef>
              <a:spcAft>
                <a:spcPts val="1200"/>
              </a:spcAft>
              <a:buNone/>
            </a:pPr>
            <a:r>
              <a:t/>
            </a:r>
            <a:endParaRPr/>
          </a:p>
        </p:txBody>
      </p:sp>
      <p:sp>
        <p:nvSpPr>
          <p:cNvPr id="301" name="Google Shape;301;p4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47"/>
          <p:cNvPicPr preferRelativeResize="0"/>
          <p:nvPr/>
        </p:nvPicPr>
        <p:blipFill>
          <a:blip r:embed="rId3">
            <a:alphaModFix/>
          </a:blip>
          <a:stretch>
            <a:fillRect/>
          </a:stretch>
        </p:blipFill>
        <p:spPr>
          <a:xfrm>
            <a:off x="5186000" y="88675"/>
            <a:ext cx="3457051" cy="49661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VGG19 Model</a:t>
            </a:r>
            <a:endParaRPr/>
          </a:p>
        </p:txBody>
      </p:sp>
      <p:sp>
        <p:nvSpPr>
          <p:cNvPr id="308" name="Google Shape;308;p48"/>
          <p:cNvSpPr txBox="1"/>
          <p:nvPr>
            <p:ph idx="1" type="body"/>
          </p:nvPr>
        </p:nvSpPr>
        <p:spPr>
          <a:xfrm>
            <a:off x="311700" y="1152475"/>
            <a:ext cx="33408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zh-TW"/>
              <a:t>A pre-trained VGG19 model is used for feature extraction. Specific layers are selected for style loss, and a content layer is identified for content loss.</a:t>
            </a:r>
            <a:endParaRPr/>
          </a:p>
          <a:p>
            <a:pPr indent="0" lvl="0" marL="0" rtl="0" algn="l">
              <a:spcBef>
                <a:spcPts val="1200"/>
              </a:spcBef>
              <a:spcAft>
                <a:spcPts val="1200"/>
              </a:spcAft>
              <a:buNone/>
            </a:pPr>
            <a:r>
              <a:t/>
            </a:r>
            <a:endParaRPr/>
          </a:p>
        </p:txBody>
      </p:sp>
      <p:pic>
        <p:nvPicPr>
          <p:cNvPr id="309" name="Google Shape;309;p48"/>
          <p:cNvPicPr preferRelativeResize="0"/>
          <p:nvPr/>
        </p:nvPicPr>
        <p:blipFill>
          <a:blip r:embed="rId3">
            <a:alphaModFix/>
          </a:blip>
          <a:stretch>
            <a:fillRect/>
          </a:stretch>
        </p:blipFill>
        <p:spPr>
          <a:xfrm>
            <a:off x="3652571" y="1096400"/>
            <a:ext cx="5360398"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Loss and Gradient Computation</a:t>
            </a:r>
            <a:endParaRPr/>
          </a:p>
        </p:txBody>
      </p:sp>
      <p:sp>
        <p:nvSpPr>
          <p:cNvPr id="315" name="Google Shape;315;p49"/>
          <p:cNvSpPr txBox="1"/>
          <p:nvPr>
            <p:ph idx="1" type="body"/>
          </p:nvPr>
        </p:nvSpPr>
        <p:spPr>
          <a:xfrm>
            <a:off x="311700" y="1017725"/>
            <a:ext cx="3393300" cy="4056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Loss Computation:</a:t>
            </a:r>
            <a:endParaRPr/>
          </a:p>
          <a:p>
            <a:pPr indent="0" lvl="0" marL="0" rtl="0" algn="l">
              <a:spcBef>
                <a:spcPts val="1200"/>
              </a:spcBef>
              <a:spcAft>
                <a:spcPts val="0"/>
              </a:spcAft>
              <a:buNone/>
            </a:pPr>
            <a:r>
              <a:rPr lang="zh-TW"/>
              <a:t>Calculates the total loss for neural style transfer by combining content loss, style loss, and total variation loss. </a:t>
            </a:r>
            <a:endParaRPr/>
          </a:p>
          <a:p>
            <a:pPr indent="0" lvl="0" marL="0" rtl="0" algn="l">
              <a:spcBef>
                <a:spcPts val="1200"/>
              </a:spcBef>
              <a:spcAft>
                <a:spcPts val="1200"/>
              </a:spcAft>
              <a:buNone/>
            </a:pPr>
            <a:r>
              <a:rPr lang="zh-TW"/>
              <a:t>It measures the deviation of features in the generated image from the content of the original image and the difference in style between the generated image and a style reference image.</a:t>
            </a:r>
            <a:endParaRPr/>
          </a:p>
        </p:txBody>
      </p:sp>
      <p:pic>
        <p:nvPicPr>
          <p:cNvPr id="316" name="Google Shape;316;p49"/>
          <p:cNvPicPr preferRelativeResize="0"/>
          <p:nvPr/>
        </p:nvPicPr>
        <p:blipFill rotWithShape="1">
          <a:blip r:embed="rId3">
            <a:alphaModFix/>
          </a:blip>
          <a:srcRect b="0" l="0" r="0" t="0"/>
          <a:stretch/>
        </p:blipFill>
        <p:spPr>
          <a:xfrm>
            <a:off x="4176275" y="915888"/>
            <a:ext cx="4762825" cy="4158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Loss and Gradient Computation</a:t>
            </a:r>
            <a:endParaRPr/>
          </a:p>
        </p:txBody>
      </p:sp>
      <p:sp>
        <p:nvSpPr>
          <p:cNvPr id="322" name="Google Shape;322;p50"/>
          <p:cNvSpPr txBox="1"/>
          <p:nvPr>
            <p:ph idx="1" type="body"/>
          </p:nvPr>
        </p:nvSpPr>
        <p:spPr>
          <a:xfrm>
            <a:off x="311700" y="1152475"/>
            <a:ext cx="79854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zh-TW"/>
              <a:t>Compute_loss_and_grads: </a:t>
            </a:r>
            <a:endParaRPr/>
          </a:p>
          <a:p>
            <a:pPr indent="0" lvl="0" marL="0" rtl="0" algn="l">
              <a:spcBef>
                <a:spcPts val="1200"/>
              </a:spcBef>
              <a:spcAft>
                <a:spcPts val="0"/>
              </a:spcAft>
              <a:buNone/>
            </a:pPr>
            <a:r>
              <a:rPr lang="zh-TW"/>
              <a:t>It is defined for efficient computation of both loss and gradients using TensorFlow's GradientTape.</a:t>
            </a:r>
            <a:endParaRPr/>
          </a:p>
          <a:p>
            <a:pPr indent="0" lvl="0" marL="0" rtl="0" algn="l">
              <a:spcBef>
                <a:spcPts val="1200"/>
              </a:spcBef>
              <a:spcAft>
                <a:spcPts val="1200"/>
              </a:spcAft>
              <a:buNone/>
            </a:pPr>
            <a:r>
              <a:t/>
            </a:r>
            <a:endParaRPr/>
          </a:p>
        </p:txBody>
      </p:sp>
      <p:pic>
        <p:nvPicPr>
          <p:cNvPr id="323" name="Google Shape;323;p50"/>
          <p:cNvPicPr preferRelativeResize="0"/>
          <p:nvPr/>
        </p:nvPicPr>
        <p:blipFill>
          <a:blip r:embed="rId3">
            <a:alphaModFix/>
          </a:blip>
          <a:stretch>
            <a:fillRect/>
          </a:stretch>
        </p:blipFill>
        <p:spPr>
          <a:xfrm>
            <a:off x="846863" y="2571748"/>
            <a:ext cx="7450276" cy="108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Training Process</a:t>
            </a:r>
            <a:endParaRPr/>
          </a:p>
        </p:txBody>
      </p:sp>
      <p:sp>
        <p:nvSpPr>
          <p:cNvPr id="329" name="Google Shape;329;p51"/>
          <p:cNvSpPr txBox="1"/>
          <p:nvPr>
            <p:ph idx="1" type="body"/>
          </p:nvPr>
        </p:nvSpPr>
        <p:spPr>
          <a:xfrm>
            <a:off x="107025" y="1017725"/>
            <a:ext cx="4464900" cy="4033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zh-TW"/>
              <a:t>Training Parameters: </a:t>
            </a:r>
            <a:endParaRPr/>
          </a:p>
          <a:p>
            <a:pPr indent="0" lvl="0" marL="457200" rtl="0" algn="l">
              <a:spcBef>
                <a:spcPts val="1200"/>
              </a:spcBef>
              <a:spcAft>
                <a:spcPts val="0"/>
              </a:spcAft>
              <a:buNone/>
            </a:pPr>
            <a:r>
              <a:rPr lang="zh-TW"/>
              <a:t>Stochastic Gradient Descent (SGD) optimizer is configured with an initial learning rate, decay steps, and decay rate.</a:t>
            </a:r>
            <a:endParaRPr/>
          </a:p>
          <a:p>
            <a:pPr indent="-342900" lvl="0" marL="457200" rtl="0" algn="l">
              <a:spcBef>
                <a:spcPts val="1200"/>
              </a:spcBef>
              <a:spcAft>
                <a:spcPts val="0"/>
              </a:spcAft>
              <a:buSzPts val="1800"/>
              <a:buAutoNum type="arabicPeriod"/>
            </a:pPr>
            <a:r>
              <a:rPr lang="zh-TW"/>
              <a:t>Iterative Training:</a:t>
            </a:r>
            <a:endParaRPr/>
          </a:p>
          <a:p>
            <a:pPr indent="0" lvl="0" marL="457200" rtl="0" algn="l">
              <a:spcBef>
                <a:spcPts val="1200"/>
              </a:spcBef>
              <a:spcAft>
                <a:spcPts val="1200"/>
              </a:spcAft>
              <a:buNone/>
            </a:pPr>
            <a:r>
              <a:rPr lang="zh-TW"/>
              <a:t>Model is trained iteratively, updating the combination image (styled music) using computed gradients. MDCT spectrograms are visualized at regular intervals.</a:t>
            </a:r>
            <a:endParaRPr/>
          </a:p>
        </p:txBody>
      </p:sp>
      <p:pic>
        <p:nvPicPr>
          <p:cNvPr id="330" name="Google Shape;330;p51"/>
          <p:cNvPicPr preferRelativeResize="0"/>
          <p:nvPr/>
        </p:nvPicPr>
        <p:blipFill>
          <a:blip r:embed="rId3">
            <a:alphaModFix/>
          </a:blip>
          <a:stretch>
            <a:fillRect/>
          </a:stretch>
        </p:blipFill>
        <p:spPr>
          <a:xfrm>
            <a:off x="4752875" y="541550"/>
            <a:ext cx="4251525" cy="4447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76" name="Google Shape;76;p16"/>
          <p:cNvSpPr txBox="1"/>
          <p:nvPr>
            <p:ph idx="1" type="body"/>
          </p:nvPr>
        </p:nvSpPr>
        <p:spPr>
          <a:xfrm>
            <a:off x="226025" y="1017725"/>
            <a:ext cx="8739600" cy="1554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a:t>We want to design a program to takes in gestures and turn it into music. To do this, we must convert the hand gestures to musical genres and use them as prompts for music generation. We utilize mediapipes deep learning architecture . Then, we map the gestures to genres. Finally, we can see what the gestures represent in the </a:t>
            </a:r>
            <a:r>
              <a:rPr lang="zh-TW"/>
              <a:t>form of </a:t>
            </a:r>
            <a:r>
              <a:rPr lang="zh-TW">
                <a:solidFill>
                  <a:srgbClr val="FF0000"/>
                </a:solidFill>
                <a:latin typeface="Impact"/>
                <a:ea typeface="Impact"/>
                <a:cs typeface="Impact"/>
                <a:sym typeface="Impact"/>
              </a:rPr>
              <a:t>m</a:t>
            </a:r>
            <a:r>
              <a:rPr lang="zh-TW">
                <a:solidFill>
                  <a:srgbClr val="FF9900"/>
                </a:solidFill>
                <a:latin typeface="Impact"/>
                <a:ea typeface="Impact"/>
                <a:cs typeface="Impact"/>
                <a:sym typeface="Impact"/>
              </a:rPr>
              <a:t>u</a:t>
            </a:r>
            <a:r>
              <a:rPr lang="zh-TW">
                <a:solidFill>
                  <a:srgbClr val="FFFF00"/>
                </a:solidFill>
                <a:latin typeface="Impact"/>
                <a:ea typeface="Impact"/>
                <a:cs typeface="Impact"/>
                <a:sym typeface="Impact"/>
              </a:rPr>
              <a:t>s</a:t>
            </a:r>
            <a:r>
              <a:rPr lang="zh-TW">
                <a:solidFill>
                  <a:srgbClr val="00FF00"/>
                </a:solidFill>
                <a:latin typeface="Impact"/>
                <a:ea typeface="Impact"/>
                <a:cs typeface="Impact"/>
                <a:sym typeface="Impact"/>
              </a:rPr>
              <a:t>i</a:t>
            </a:r>
            <a:r>
              <a:rPr lang="zh-TW">
                <a:solidFill>
                  <a:srgbClr val="00FFFF"/>
                </a:solidFill>
                <a:latin typeface="Impact"/>
                <a:ea typeface="Impact"/>
                <a:cs typeface="Impact"/>
                <a:sym typeface="Impact"/>
              </a:rPr>
              <a:t>c</a:t>
            </a:r>
            <a:r>
              <a:rPr lang="zh-TW">
                <a:latin typeface="Impact"/>
                <a:ea typeface="Impact"/>
                <a:cs typeface="Impact"/>
                <a:sym typeface="Impact"/>
              </a:rPr>
              <a:t>.</a:t>
            </a:r>
            <a:endParaRPr sz="1400">
              <a:solidFill>
                <a:srgbClr val="000000"/>
              </a:solidFill>
              <a:latin typeface="Impact"/>
              <a:ea typeface="Impact"/>
              <a:cs typeface="Impact"/>
              <a:sym typeface="Impact"/>
            </a:endParaRPr>
          </a:p>
          <a:p>
            <a:pPr indent="0" lvl="0" marL="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128800" y="2252250"/>
            <a:ext cx="8603575" cy="2537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Result: Original MDCT Spectrogram V.S. Trained</a:t>
            </a:r>
            <a:endParaRPr/>
          </a:p>
        </p:txBody>
      </p:sp>
      <p:sp>
        <p:nvSpPr>
          <p:cNvPr id="336" name="Google Shape;33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52"/>
          <p:cNvPicPr preferRelativeResize="0"/>
          <p:nvPr/>
        </p:nvPicPr>
        <p:blipFill>
          <a:blip r:embed="rId3">
            <a:alphaModFix/>
          </a:blip>
          <a:stretch>
            <a:fillRect/>
          </a:stretch>
        </p:blipFill>
        <p:spPr>
          <a:xfrm>
            <a:off x="379474" y="1152475"/>
            <a:ext cx="3659243" cy="3991026"/>
          </a:xfrm>
          <a:prstGeom prst="rect">
            <a:avLst/>
          </a:prstGeom>
          <a:noFill/>
          <a:ln>
            <a:noFill/>
          </a:ln>
        </p:spPr>
      </p:pic>
      <p:pic>
        <p:nvPicPr>
          <p:cNvPr id="338" name="Google Shape;338;p52"/>
          <p:cNvPicPr preferRelativeResize="0"/>
          <p:nvPr/>
        </p:nvPicPr>
        <p:blipFill>
          <a:blip r:embed="rId4">
            <a:alphaModFix/>
          </a:blip>
          <a:stretch>
            <a:fillRect/>
          </a:stretch>
        </p:blipFill>
        <p:spPr>
          <a:xfrm>
            <a:off x="4783998" y="1152475"/>
            <a:ext cx="4048301" cy="3991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nvSpPr>
        <p:spPr>
          <a:xfrm>
            <a:off x="1480750" y="2039775"/>
            <a:ext cx="7376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600">
                <a:solidFill>
                  <a:schemeClr val="dk1"/>
                </a:solidFill>
              </a:rPr>
              <a:t>Results and </a:t>
            </a:r>
            <a:r>
              <a:rPr lang="zh-TW" sz="4600">
                <a:solidFill>
                  <a:schemeClr val="dk1"/>
                </a:solidFill>
              </a:rPr>
              <a:t>Conclusion</a:t>
            </a:r>
            <a:endParaRPr sz="4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Result: Music Generated by Different Gestures (8s)</a:t>
            </a:r>
            <a:endParaRPr/>
          </a:p>
        </p:txBody>
      </p:sp>
      <p:sp>
        <p:nvSpPr>
          <p:cNvPr id="349" name="Google Shape;349;p54"/>
          <p:cNvSpPr txBox="1"/>
          <p:nvPr>
            <p:ph idx="1" type="body"/>
          </p:nvPr>
        </p:nvSpPr>
        <p:spPr>
          <a:xfrm>
            <a:off x="194975" y="3283650"/>
            <a:ext cx="8520600" cy="24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zh-TW"/>
              <a:t>calm</a:t>
            </a:r>
            <a:r>
              <a:rPr lang="zh-TW"/>
              <a:t> electronic(DU): 					fast happy(IA)</a:t>
            </a:r>
            <a:r>
              <a:rPr lang="zh-TW"/>
              <a:t>:</a:t>
            </a:r>
            <a:endParaRPr/>
          </a:p>
          <a:p>
            <a:pPr indent="0" lvl="0" marL="0" rtl="0" algn="l">
              <a:spcBef>
                <a:spcPts val="1200"/>
              </a:spcBef>
              <a:spcAft>
                <a:spcPts val="0"/>
              </a:spcAft>
              <a:buNone/>
            </a:pPr>
            <a:r>
              <a:rPr lang="zh-TW"/>
              <a:t>intense dramatic guitar</a:t>
            </a:r>
            <a:r>
              <a:rPr lang="zh-TW"/>
              <a:t>(GNT): 			somber gentle metal(FOX):</a:t>
            </a:r>
            <a:endParaRPr/>
          </a:p>
          <a:p>
            <a:pPr indent="0" lvl="0" marL="0" rtl="0" algn="l">
              <a:spcBef>
                <a:spcPts val="1200"/>
              </a:spcBef>
              <a:spcAft>
                <a:spcPts val="1200"/>
              </a:spcAft>
              <a:buNone/>
            </a:pPr>
            <a:r>
              <a:rPr lang="zh-TW"/>
              <a:t>                      happy energetic fast guitar(ACIT):</a:t>
            </a:r>
            <a:endParaRPr/>
          </a:p>
        </p:txBody>
      </p:sp>
      <p:pic>
        <p:nvPicPr>
          <p:cNvPr id="350" name="Google Shape;350;p54" title="calm electronic.wav">
            <a:hlinkClick r:id="rId3"/>
          </p:cNvPr>
          <p:cNvPicPr preferRelativeResize="0"/>
          <p:nvPr/>
        </p:nvPicPr>
        <p:blipFill>
          <a:blip r:embed="rId4">
            <a:alphaModFix/>
          </a:blip>
          <a:stretch>
            <a:fillRect/>
          </a:stretch>
        </p:blipFill>
        <p:spPr>
          <a:xfrm>
            <a:off x="2482275" y="3719250"/>
            <a:ext cx="404550" cy="404550"/>
          </a:xfrm>
          <a:prstGeom prst="rect">
            <a:avLst/>
          </a:prstGeom>
          <a:noFill/>
          <a:ln>
            <a:noFill/>
          </a:ln>
        </p:spPr>
      </p:pic>
      <p:pic>
        <p:nvPicPr>
          <p:cNvPr id="351" name="Google Shape;351;p54" title="fast happy.wav">
            <a:hlinkClick r:id="rId5"/>
          </p:cNvPr>
          <p:cNvPicPr preferRelativeResize="0"/>
          <p:nvPr/>
        </p:nvPicPr>
        <p:blipFill>
          <a:blip r:embed="rId4">
            <a:alphaModFix/>
          </a:blip>
          <a:stretch>
            <a:fillRect/>
          </a:stretch>
        </p:blipFill>
        <p:spPr>
          <a:xfrm>
            <a:off x="6050725" y="3773950"/>
            <a:ext cx="404550" cy="404550"/>
          </a:xfrm>
          <a:prstGeom prst="rect">
            <a:avLst/>
          </a:prstGeom>
          <a:noFill/>
          <a:ln>
            <a:noFill/>
          </a:ln>
        </p:spPr>
      </p:pic>
      <p:pic>
        <p:nvPicPr>
          <p:cNvPr id="352" name="Google Shape;352;p54" title="intense dramatic guitar.wav">
            <a:hlinkClick r:id="rId6"/>
          </p:cNvPr>
          <p:cNvPicPr preferRelativeResize="0"/>
          <p:nvPr/>
        </p:nvPicPr>
        <p:blipFill>
          <a:blip r:embed="rId4">
            <a:alphaModFix/>
          </a:blip>
          <a:stretch>
            <a:fillRect/>
          </a:stretch>
        </p:blipFill>
        <p:spPr>
          <a:xfrm>
            <a:off x="3459525" y="4297875"/>
            <a:ext cx="404550" cy="404550"/>
          </a:xfrm>
          <a:prstGeom prst="rect">
            <a:avLst/>
          </a:prstGeom>
          <a:noFill/>
          <a:ln>
            <a:noFill/>
          </a:ln>
        </p:spPr>
      </p:pic>
      <p:pic>
        <p:nvPicPr>
          <p:cNvPr id="353" name="Google Shape;353;p54" title="somber gentle metal.wav">
            <a:hlinkClick r:id="rId7"/>
          </p:cNvPr>
          <p:cNvPicPr preferRelativeResize="0"/>
          <p:nvPr/>
        </p:nvPicPr>
        <p:blipFill>
          <a:blip r:embed="rId4">
            <a:alphaModFix/>
          </a:blip>
          <a:stretch>
            <a:fillRect/>
          </a:stretch>
        </p:blipFill>
        <p:spPr>
          <a:xfrm>
            <a:off x="7396875" y="4297875"/>
            <a:ext cx="404550" cy="404550"/>
          </a:xfrm>
          <a:prstGeom prst="rect">
            <a:avLst/>
          </a:prstGeom>
          <a:noFill/>
          <a:ln>
            <a:noFill/>
          </a:ln>
        </p:spPr>
      </p:pic>
      <p:pic>
        <p:nvPicPr>
          <p:cNvPr id="354" name="Google Shape;354;p54"/>
          <p:cNvPicPr preferRelativeResize="0"/>
          <p:nvPr/>
        </p:nvPicPr>
        <p:blipFill>
          <a:blip r:embed="rId8">
            <a:alphaModFix/>
          </a:blip>
          <a:stretch>
            <a:fillRect/>
          </a:stretch>
        </p:blipFill>
        <p:spPr>
          <a:xfrm>
            <a:off x="546975" y="977175"/>
            <a:ext cx="5719450" cy="2645574"/>
          </a:xfrm>
          <a:prstGeom prst="rect">
            <a:avLst/>
          </a:prstGeom>
          <a:noFill/>
          <a:ln>
            <a:noFill/>
          </a:ln>
        </p:spPr>
      </p:pic>
      <p:pic>
        <p:nvPicPr>
          <p:cNvPr id="355" name="Google Shape;355;p54" title="0.wav">
            <a:hlinkClick r:id="rId9"/>
          </p:cNvPr>
          <p:cNvPicPr preferRelativeResize="0"/>
          <p:nvPr/>
        </p:nvPicPr>
        <p:blipFill>
          <a:blip r:embed="rId4">
            <a:alphaModFix/>
          </a:blip>
          <a:stretch>
            <a:fillRect/>
          </a:stretch>
        </p:blipFill>
        <p:spPr>
          <a:xfrm>
            <a:off x="5144750" y="4638450"/>
            <a:ext cx="457200" cy="457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1" name="Google Shape;361;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55"/>
          <p:cNvPicPr preferRelativeResize="0"/>
          <p:nvPr/>
        </p:nvPicPr>
        <p:blipFill>
          <a:blip r:embed="rId3">
            <a:alphaModFix/>
          </a:blip>
          <a:stretch>
            <a:fillRect/>
          </a:stretch>
        </p:blipFill>
        <p:spPr>
          <a:xfrm>
            <a:off x="872975" y="2188850"/>
            <a:ext cx="7398049" cy="2887450"/>
          </a:xfrm>
          <a:prstGeom prst="rect">
            <a:avLst/>
          </a:prstGeom>
          <a:noFill/>
          <a:ln>
            <a:noFill/>
          </a:ln>
        </p:spPr>
      </p:pic>
      <p:pic>
        <p:nvPicPr>
          <p:cNvPr id="363" name="Google Shape;363;p55"/>
          <p:cNvPicPr preferRelativeResize="0"/>
          <p:nvPr/>
        </p:nvPicPr>
        <p:blipFill>
          <a:blip r:embed="rId4">
            <a:alphaModFix/>
          </a:blip>
          <a:stretch>
            <a:fillRect/>
          </a:stretch>
        </p:blipFill>
        <p:spPr>
          <a:xfrm>
            <a:off x="155850" y="98425"/>
            <a:ext cx="8832299" cy="2040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6"/>
          <p:cNvPicPr preferRelativeResize="0"/>
          <p:nvPr/>
        </p:nvPicPr>
        <p:blipFill>
          <a:blip r:embed="rId3">
            <a:alphaModFix/>
          </a:blip>
          <a:stretch>
            <a:fillRect/>
          </a:stretch>
        </p:blipFill>
        <p:spPr>
          <a:xfrm>
            <a:off x="1304313" y="104175"/>
            <a:ext cx="6535375" cy="2752375"/>
          </a:xfrm>
          <a:prstGeom prst="rect">
            <a:avLst/>
          </a:prstGeom>
          <a:noFill/>
          <a:ln>
            <a:noFill/>
          </a:ln>
        </p:spPr>
      </p:pic>
      <p:pic>
        <p:nvPicPr>
          <p:cNvPr id="369" name="Google Shape;369;p56"/>
          <p:cNvPicPr preferRelativeResize="0"/>
          <p:nvPr/>
        </p:nvPicPr>
        <p:blipFill>
          <a:blip r:embed="rId4">
            <a:alphaModFix/>
          </a:blip>
          <a:stretch>
            <a:fillRect/>
          </a:stretch>
        </p:blipFill>
        <p:spPr>
          <a:xfrm>
            <a:off x="2070625" y="3001075"/>
            <a:ext cx="5002747" cy="19821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7"/>
          <p:cNvPicPr preferRelativeResize="0"/>
          <p:nvPr/>
        </p:nvPicPr>
        <p:blipFill>
          <a:blip r:embed="rId3">
            <a:alphaModFix/>
          </a:blip>
          <a:stretch>
            <a:fillRect/>
          </a:stretch>
        </p:blipFill>
        <p:spPr>
          <a:xfrm>
            <a:off x="1193937" y="117100"/>
            <a:ext cx="6756124" cy="2158538"/>
          </a:xfrm>
          <a:prstGeom prst="rect">
            <a:avLst/>
          </a:prstGeom>
          <a:noFill/>
          <a:ln>
            <a:noFill/>
          </a:ln>
        </p:spPr>
      </p:pic>
      <p:pic>
        <p:nvPicPr>
          <p:cNvPr id="375" name="Google Shape;375;p57"/>
          <p:cNvPicPr preferRelativeResize="0"/>
          <p:nvPr/>
        </p:nvPicPr>
        <p:blipFill>
          <a:blip r:embed="rId4">
            <a:alphaModFix/>
          </a:blip>
          <a:stretch>
            <a:fillRect/>
          </a:stretch>
        </p:blipFill>
        <p:spPr>
          <a:xfrm>
            <a:off x="1193938" y="2313900"/>
            <a:ext cx="6756126" cy="2680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a:t>
            </a:r>
            <a:endParaRPr/>
          </a:p>
        </p:txBody>
      </p:sp>
      <p:sp>
        <p:nvSpPr>
          <p:cNvPr id="381" name="Google Shape;38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This time, we combined gesture recognition and music generation models into a new application. We encountered many issues during the implementation, mainly due to version incompatibilities. These challenges led us to learn new methods, such as creating virtual environments to resolve these issues.In this final project we all learn a lots, include addressing version incompatibility issues , learning new </a:t>
            </a:r>
            <a:r>
              <a:rPr lang="zh-TW"/>
              <a:t>method, and </a:t>
            </a:r>
            <a:r>
              <a:rPr lang="zh-TW"/>
              <a:t>making our idea to code.</a:t>
            </a:r>
            <a:endParaRPr/>
          </a:p>
          <a:p>
            <a:pPr indent="0" lvl="0" marL="0" rtl="0" algn="l">
              <a:spcBef>
                <a:spcPts val="0"/>
              </a:spcBef>
              <a:spcAft>
                <a:spcPts val="1200"/>
              </a:spcAft>
              <a:buNone/>
            </a:pPr>
            <a:r>
              <a:t/>
            </a:r>
            <a:endParaRPr/>
          </a:p>
        </p:txBody>
      </p:sp>
      <p:pic>
        <p:nvPicPr>
          <p:cNvPr id="382" name="Google Shape;382;p58"/>
          <p:cNvPicPr preferRelativeResize="0"/>
          <p:nvPr/>
        </p:nvPicPr>
        <p:blipFill>
          <a:blip r:embed="rId3">
            <a:alphaModFix/>
          </a:blip>
          <a:stretch>
            <a:fillRect/>
          </a:stretch>
        </p:blipFill>
        <p:spPr>
          <a:xfrm>
            <a:off x="4635275" y="2823325"/>
            <a:ext cx="3792420" cy="2272125"/>
          </a:xfrm>
          <a:prstGeom prst="rect">
            <a:avLst/>
          </a:prstGeom>
          <a:noFill/>
          <a:ln>
            <a:noFill/>
          </a:ln>
        </p:spPr>
      </p:pic>
      <p:pic>
        <p:nvPicPr>
          <p:cNvPr id="383" name="Google Shape;383;p58"/>
          <p:cNvPicPr preferRelativeResize="0"/>
          <p:nvPr/>
        </p:nvPicPr>
        <p:blipFill>
          <a:blip r:embed="rId4">
            <a:alphaModFix/>
          </a:blip>
          <a:stretch>
            <a:fillRect/>
          </a:stretch>
        </p:blipFill>
        <p:spPr>
          <a:xfrm>
            <a:off x="1245676" y="3332875"/>
            <a:ext cx="2707476" cy="1599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Hand gesture capturing</a:t>
            </a:r>
            <a:endParaRPr/>
          </a:p>
        </p:txBody>
      </p:sp>
      <p:sp>
        <p:nvSpPr>
          <p:cNvPr id="83" name="Google Shape;83;p17"/>
          <p:cNvSpPr txBox="1"/>
          <p:nvPr>
            <p:ph idx="1" type="body"/>
          </p:nvPr>
        </p:nvSpPr>
        <p:spPr>
          <a:xfrm>
            <a:off x="311700" y="1152475"/>
            <a:ext cx="25905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zh-TW"/>
              <a:t>BlazePalm Model: Detecting palms by having a region of interset(ROI), as opposed to the whole hand, simplifies the problem because palms are rigid and easier to detect.</a:t>
            </a:r>
            <a:endParaRPr/>
          </a:p>
          <a:p>
            <a:pPr indent="0" lvl="0" marL="0" rtl="0" algn="l">
              <a:spcBef>
                <a:spcPts val="1200"/>
              </a:spcBef>
              <a:spcAft>
                <a:spcPts val="1200"/>
              </a:spcAft>
              <a:buNone/>
            </a:pPr>
            <a:r>
              <a:rPr lang="zh-TW"/>
              <a:t>Square Bounding Boxes: Palms are modeled with square bounding boxes as ROI, reducing the complexity.</a:t>
            </a:r>
            <a:endParaRPr/>
          </a:p>
        </p:txBody>
      </p:sp>
      <p:pic>
        <p:nvPicPr>
          <p:cNvPr id="84" name="Google Shape;84;p17"/>
          <p:cNvPicPr preferRelativeResize="0"/>
          <p:nvPr/>
        </p:nvPicPr>
        <p:blipFill>
          <a:blip r:embed="rId3">
            <a:alphaModFix/>
          </a:blip>
          <a:stretch>
            <a:fillRect/>
          </a:stretch>
        </p:blipFill>
        <p:spPr>
          <a:xfrm>
            <a:off x="3885149" y="1017725"/>
            <a:ext cx="4307225" cy="1993975"/>
          </a:xfrm>
          <a:prstGeom prst="rect">
            <a:avLst/>
          </a:prstGeom>
          <a:noFill/>
          <a:ln>
            <a:noFill/>
          </a:ln>
        </p:spPr>
      </p:pic>
      <p:pic>
        <p:nvPicPr>
          <p:cNvPr id="85" name="Google Shape;85;p17"/>
          <p:cNvPicPr preferRelativeResize="0"/>
          <p:nvPr/>
        </p:nvPicPr>
        <p:blipFill>
          <a:blip r:embed="rId4">
            <a:alphaModFix/>
          </a:blip>
          <a:stretch>
            <a:fillRect/>
          </a:stretch>
        </p:blipFill>
        <p:spPr>
          <a:xfrm>
            <a:off x="2953625" y="3254425"/>
            <a:ext cx="6096000" cy="131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264525" y="145775"/>
            <a:ext cx="8591100" cy="132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Encoder-Decoder Architecture: The palm detection model uses an encoder-decoder architecture for feature extraction, which helps in understanding the context of the scene even for small objects like palms.</a:t>
            </a:r>
            <a:endParaRPr/>
          </a:p>
        </p:txBody>
      </p:sp>
      <p:pic>
        <p:nvPicPr>
          <p:cNvPr id="91" name="Google Shape;91;p18"/>
          <p:cNvPicPr preferRelativeResize="0"/>
          <p:nvPr/>
        </p:nvPicPr>
        <p:blipFill>
          <a:blip r:embed="rId3">
            <a:alphaModFix/>
          </a:blip>
          <a:stretch>
            <a:fillRect/>
          </a:stretch>
        </p:blipFill>
        <p:spPr>
          <a:xfrm>
            <a:off x="5261475" y="1502150"/>
            <a:ext cx="2651874" cy="3387600"/>
          </a:xfrm>
          <a:prstGeom prst="rect">
            <a:avLst/>
          </a:prstGeom>
          <a:noFill/>
          <a:ln>
            <a:noFill/>
          </a:ln>
        </p:spPr>
      </p:pic>
      <p:pic>
        <p:nvPicPr>
          <p:cNvPr id="92" name="Google Shape;92;p18"/>
          <p:cNvPicPr preferRelativeResize="0"/>
          <p:nvPr/>
        </p:nvPicPr>
        <p:blipFill>
          <a:blip r:embed="rId4">
            <a:alphaModFix/>
          </a:blip>
          <a:stretch>
            <a:fillRect/>
          </a:stretch>
        </p:blipFill>
        <p:spPr>
          <a:xfrm>
            <a:off x="502475" y="1555137"/>
            <a:ext cx="4069524" cy="333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Dataset</a:t>
            </a:r>
            <a:endParaRPr/>
          </a:p>
        </p:txBody>
      </p:sp>
      <p:sp>
        <p:nvSpPr>
          <p:cNvPr id="98" name="Google Shape;98;p19"/>
          <p:cNvSpPr txBox="1"/>
          <p:nvPr>
            <p:ph idx="1" type="body"/>
          </p:nvPr>
        </p:nvSpPr>
        <p:spPr>
          <a:xfrm>
            <a:off x="311700" y="1017725"/>
            <a:ext cx="8520600" cy="104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MediaPipe's hand tracking model is trained on a combination of real-world and synthetic datasets to ensure robust performance. </a:t>
            </a:r>
            <a:endParaRPr/>
          </a:p>
        </p:txBody>
      </p:sp>
      <p:pic>
        <p:nvPicPr>
          <p:cNvPr id="99" name="Google Shape;99;p19"/>
          <p:cNvPicPr preferRelativeResize="0"/>
          <p:nvPr/>
        </p:nvPicPr>
        <p:blipFill>
          <a:blip r:embed="rId3">
            <a:alphaModFix/>
          </a:blip>
          <a:stretch>
            <a:fillRect/>
          </a:stretch>
        </p:blipFill>
        <p:spPr>
          <a:xfrm>
            <a:off x="5093525" y="2060532"/>
            <a:ext cx="3793800" cy="2003591"/>
          </a:xfrm>
          <a:prstGeom prst="rect">
            <a:avLst/>
          </a:prstGeom>
          <a:noFill/>
          <a:ln>
            <a:noFill/>
          </a:ln>
        </p:spPr>
      </p:pic>
      <p:pic>
        <p:nvPicPr>
          <p:cNvPr id="100" name="Google Shape;100;p19"/>
          <p:cNvPicPr preferRelativeResize="0"/>
          <p:nvPr/>
        </p:nvPicPr>
        <p:blipFill>
          <a:blip r:embed="rId4">
            <a:alphaModFix/>
          </a:blip>
          <a:stretch>
            <a:fillRect/>
          </a:stretch>
        </p:blipFill>
        <p:spPr>
          <a:xfrm>
            <a:off x="311700" y="2060525"/>
            <a:ext cx="4705950" cy="2711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Extra: mobile device application</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0"/>
          <p:cNvPicPr preferRelativeResize="0"/>
          <p:nvPr/>
        </p:nvPicPr>
        <p:blipFill>
          <a:blip r:embed="rId3">
            <a:alphaModFix/>
          </a:blip>
          <a:stretch>
            <a:fillRect/>
          </a:stretch>
        </p:blipFill>
        <p:spPr>
          <a:xfrm>
            <a:off x="311688" y="1152463"/>
            <a:ext cx="6276975" cy="1647825"/>
          </a:xfrm>
          <a:prstGeom prst="rect">
            <a:avLst/>
          </a:prstGeom>
          <a:noFill/>
          <a:ln>
            <a:noFill/>
          </a:ln>
        </p:spPr>
      </p:pic>
      <p:pic>
        <p:nvPicPr>
          <p:cNvPr id="108" name="Google Shape;108;p20"/>
          <p:cNvPicPr preferRelativeResize="0"/>
          <p:nvPr/>
        </p:nvPicPr>
        <p:blipFill>
          <a:blip r:embed="rId4">
            <a:alphaModFix/>
          </a:blip>
          <a:stretch>
            <a:fillRect/>
          </a:stretch>
        </p:blipFill>
        <p:spPr>
          <a:xfrm>
            <a:off x="311700" y="2894675"/>
            <a:ext cx="6946451" cy="218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for hand sign recognition</a:t>
            </a:r>
            <a:endParaRPr/>
          </a:p>
        </p:txBody>
      </p:sp>
      <p:sp>
        <p:nvSpPr>
          <p:cNvPr id="114" name="Google Shape;114;p21"/>
          <p:cNvSpPr txBox="1"/>
          <p:nvPr>
            <p:ph idx="1" type="body"/>
          </p:nvPr>
        </p:nvSpPr>
        <p:spPr>
          <a:xfrm>
            <a:off x="311700" y="1050250"/>
            <a:ext cx="4037400" cy="275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zh-TW"/>
              <a:t>Dataset:</a:t>
            </a:r>
            <a:endParaRPr/>
          </a:p>
          <a:p>
            <a:pPr indent="0" lvl="0" marL="0" rtl="0" algn="l">
              <a:spcBef>
                <a:spcPts val="1200"/>
              </a:spcBef>
              <a:spcAft>
                <a:spcPts val="0"/>
              </a:spcAft>
              <a:buNone/>
            </a:pPr>
            <a:r>
              <a:rPr lang="zh-TW"/>
              <a:t>keypoint.csv:</a:t>
            </a:r>
            <a:endParaRPr/>
          </a:p>
          <a:p>
            <a:pPr indent="0" lvl="0" marL="0" rtl="0" algn="l">
              <a:spcBef>
                <a:spcPts val="1200"/>
              </a:spcBef>
              <a:spcAft>
                <a:spcPts val="0"/>
              </a:spcAft>
              <a:buNone/>
            </a:pPr>
            <a:r>
              <a:rPr lang="zh-TW"/>
              <a:t>First Column: Class ID (A to Z</a:t>
            </a:r>
            <a:r>
              <a:rPr lang="zh-TW"/>
              <a:t> and 0 to 9</a:t>
            </a:r>
            <a:r>
              <a:rPr lang="zh-TW"/>
              <a:t>) - This represents the label or category of the hand gesture.</a:t>
            </a:r>
            <a:endParaRPr/>
          </a:p>
          <a:p>
            <a:pPr indent="0" lvl="0" marL="0" rtl="0" algn="l">
              <a:spcBef>
                <a:spcPts val="1200"/>
              </a:spcBef>
              <a:spcAft>
                <a:spcPts val="1200"/>
              </a:spcAft>
              <a:buNone/>
            </a:pPr>
            <a:r>
              <a:rPr lang="zh-TW"/>
              <a:t>Second and Subsequent Columns: Keypoint coordinates - These are the x, y coordinates of the detected 21 key points on the hand.</a:t>
            </a:r>
            <a:endParaRPr/>
          </a:p>
        </p:txBody>
      </p:sp>
      <p:pic>
        <p:nvPicPr>
          <p:cNvPr id="115" name="Google Shape;115;p21"/>
          <p:cNvPicPr preferRelativeResize="0"/>
          <p:nvPr/>
        </p:nvPicPr>
        <p:blipFill>
          <a:blip r:embed="rId3">
            <a:alphaModFix/>
          </a:blip>
          <a:stretch>
            <a:fillRect/>
          </a:stretch>
        </p:blipFill>
        <p:spPr>
          <a:xfrm>
            <a:off x="114300" y="3919750"/>
            <a:ext cx="8915400" cy="990600"/>
          </a:xfrm>
          <a:prstGeom prst="rect">
            <a:avLst/>
          </a:prstGeom>
          <a:noFill/>
          <a:ln>
            <a:noFill/>
          </a:ln>
        </p:spPr>
      </p:pic>
      <p:pic>
        <p:nvPicPr>
          <p:cNvPr id="116" name="Google Shape;116;p21"/>
          <p:cNvPicPr preferRelativeResize="0"/>
          <p:nvPr/>
        </p:nvPicPr>
        <p:blipFill>
          <a:blip r:embed="rId4">
            <a:alphaModFix/>
          </a:blip>
          <a:stretch>
            <a:fillRect/>
          </a:stretch>
        </p:blipFill>
        <p:spPr>
          <a:xfrm>
            <a:off x="4863300" y="602325"/>
            <a:ext cx="4236563" cy="316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